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30" r:id="rId2"/>
    <p:sldId id="533" r:id="rId3"/>
    <p:sldId id="534" r:id="rId4"/>
    <p:sldId id="550" r:id="rId5"/>
    <p:sldId id="535" r:id="rId6"/>
    <p:sldId id="538" r:id="rId7"/>
    <p:sldId id="565" r:id="rId8"/>
    <p:sldId id="582" r:id="rId9"/>
    <p:sldId id="569" r:id="rId10"/>
    <p:sldId id="519" r:id="rId11"/>
    <p:sldId id="512" r:id="rId12"/>
    <p:sldId id="566" r:id="rId13"/>
    <p:sldId id="567" r:id="rId14"/>
    <p:sldId id="568" r:id="rId15"/>
    <p:sldId id="549" r:id="rId16"/>
    <p:sldId id="577" r:id="rId17"/>
    <p:sldId id="578" r:id="rId18"/>
    <p:sldId id="579" r:id="rId19"/>
    <p:sldId id="526" r:id="rId20"/>
    <p:sldId id="576" r:id="rId21"/>
    <p:sldId id="513" r:id="rId22"/>
    <p:sldId id="516" r:id="rId23"/>
    <p:sldId id="551" r:id="rId24"/>
    <p:sldId id="552" r:id="rId25"/>
    <p:sldId id="553" r:id="rId26"/>
    <p:sldId id="583" r:id="rId27"/>
    <p:sldId id="581" r:id="rId28"/>
    <p:sldId id="580" r:id="rId29"/>
    <p:sldId id="559" r:id="rId30"/>
    <p:sldId id="556" r:id="rId31"/>
    <p:sldId id="557" r:id="rId32"/>
    <p:sldId id="558" r:id="rId33"/>
    <p:sldId id="520" r:id="rId34"/>
    <p:sldId id="571" r:id="rId35"/>
    <p:sldId id="524" r:id="rId36"/>
    <p:sldId id="573" r:id="rId37"/>
    <p:sldId id="560" r:id="rId38"/>
    <p:sldId id="561" r:id="rId39"/>
    <p:sldId id="562" r:id="rId40"/>
    <p:sldId id="563" r:id="rId41"/>
    <p:sldId id="564" r:id="rId42"/>
    <p:sldId id="548" r:id="rId43"/>
    <p:sldId id="570" r:id="rId44"/>
    <p:sldId id="5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0D6"/>
    <a:srgbClr val="F4F8FB"/>
    <a:srgbClr val="E8E7ED"/>
    <a:srgbClr val="00CC00"/>
    <a:srgbClr val="3A7E3C"/>
    <a:srgbClr val="EBEBEB"/>
    <a:srgbClr val="00FF00"/>
    <a:srgbClr val="D7E6F5"/>
    <a:srgbClr val="438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80835" autoAdjust="0"/>
  </p:normalViewPr>
  <p:slideViewPr>
    <p:cSldViewPr snapToGrid="0">
      <p:cViewPr varScale="1">
        <p:scale>
          <a:sx n="67" d="100"/>
          <a:sy n="67" d="100"/>
        </p:scale>
        <p:origin x="1358" y="67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08698-766C-482A-A4BB-7707CCA70904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266E0-216A-4711-B4B9-809A3F63B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478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3144-5F21-408B-88A0-D4897A2E4D0C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BA2D7-9CA0-478B-88E9-A373D16A9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some background with respect to your day-to-day</a:t>
            </a:r>
            <a:r>
              <a:rPr lang="en-GB" baseline="0" dirty="0" smtClean="0"/>
              <a:t>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For better or for worse, a lot of the data I receive in the form of spreadsheets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A lot of these are very difficult to import into R quickly in a ready to analyse 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8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Increasingly we send our</a:t>
            </a:r>
            <a:r>
              <a:rPr lang="en-GB" baseline="0" dirty="0" smtClean="0"/>
              <a:t> data off to be crunched by an algorithm. Do we use the returned result unquestionably?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3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</a:t>
            </a:r>
            <a:r>
              <a:rPr lang="en-GB" baseline="0" dirty="0" smtClean="0"/>
              <a:t> many times have you opened up an Excel worksheet and close it straight away yet get asked to save changes?</a:t>
            </a:r>
          </a:p>
          <a:p>
            <a:r>
              <a:rPr lang="en-GB" baseline="0" dirty="0" smtClean="0"/>
              <a:t>You might not have made any, but Excel sure did!</a:t>
            </a:r>
            <a:endParaRPr lang="en-GB" dirty="0" smtClean="0"/>
          </a:p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46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</a:t>
            </a:r>
            <a:r>
              <a:rPr lang="en-GB" baseline="0" dirty="0" smtClean="0"/>
              <a:t> many times have you opened up an Excel worksheet and close it straight away yet get asked to save changes?</a:t>
            </a:r>
          </a:p>
          <a:p>
            <a:r>
              <a:rPr lang="en-GB" baseline="0" dirty="0" smtClean="0"/>
              <a:t>You might not have made any, but Excel sure did!</a:t>
            </a:r>
            <a:endParaRPr lang="en-GB" dirty="0" smtClean="0"/>
          </a:p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67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Accidently use sort without selecting all the columns and you’ve inadvertently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randomised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data……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 A, E, and I contain the correct gene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 B, F, and J contain the corresponding underlying internal Excel date representation resulting from the forced default date conversion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 C, G, and K contain the corresponding default format date conversions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45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dirty="0" smtClean="0"/>
              <a:t>I’m not having a go</a:t>
            </a:r>
            <a:r>
              <a:rPr lang="en-IE" baseline="0" dirty="0" smtClean="0"/>
              <a:t> at people who use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E" baseline="0" dirty="0" smtClean="0"/>
              <a:t>It’s more that I need to point out the potential issues with Excel</a:t>
            </a:r>
            <a:endParaRPr lang="en-IE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5297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</a:t>
            </a:r>
            <a:r>
              <a:rPr lang="en-GB" baseline="0" dirty="0" smtClean="0"/>
              <a:t> reading from… The basic principles are…</a:t>
            </a:r>
          </a:p>
          <a:p>
            <a:r>
              <a:rPr lang="en-GB" baseline="0" dirty="0" smtClean="0"/>
              <a:t>Once you say the first one go to excel and enter a date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04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43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 smtClean="0"/>
              <a:t>Formulas within the data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Unlabelled data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 smtClean="0"/>
              <a:t>Missing/blank</a:t>
            </a:r>
            <a:r>
              <a:rPr lang="en-GB" baseline="0" dirty="0" smtClean="0"/>
              <a:t> data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 smtClean="0"/>
              <a:t>Data in the formatting assists with human readability but not machine readability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 smtClean="0"/>
              <a:t>Other problems include merged cells/columns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232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Small multiples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Graphics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013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Multiple</a:t>
            </a:r>
            <a:r>
              <a:rPr lang="en-GB" baseline="0" dirty="0" smtClean="0"/>
              <a:t> data elements within cells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4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Spreadsheets</a:t>
            </a:r>
            <a:r>
              <a:rPr lang="en-GB" baseline="0" dirty="0" smtClean="0"/>
              <a:t> allow you to </a:t>
            </a:r>
            <a:r>
              <a:rPr lang="en-GB" baseline="0" dirty="0" err="1" smtClean="0"/>
              <a:t>corall</a:t>
            </a:r>
            <a:r>
              <a:rPr lang="en-GB" baseline="0" dirty="0" smtClean="0"/>
              <a:t> a bunch of disparate things</a:t>
            </a:r>
          </a:p>
          <a:p>
            <a:r>
              <a:rPr lang="en-GB" baseline="0" dirty="0" smtClean="0"/>
              <a:t>All these things in one place, and what feels like all in one file. </a:t>
            </a:r>
          </a:p>
          <a:p>
            <a:r>
              <a:rPr lang="en-GB" baseline="0" dirty="0" smtClean="0"/>
              <a:t>The spreadsheets are reactive, when you update the data the calculations update, the figures update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03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85792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You’re doing this work anyway</a:t>
            </a:r>
          </a:p>
          <a:p>
            <a:r>
              <a:rPr lang="en-GB" dirty="0" smtClean="0"/>
              <a:t>Do</a:t>
            </a:r>
            <a:r>
              <a:rPr lang="en-GB" baseline="0" dirty="0" smtClean="0"/>
              <a:t> it smart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42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28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167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applies to any</a:t>
            </a:r>
            <a:r>
              <a:rPr lang="en-GB" baseline="0" dirty="0" smtClean="0"/>
              <a:t> software you use in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2931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332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 funders are becoming aware of this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99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37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61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30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Part of the problem is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into data analysis with the tools you know or that are available to you, not the tools you need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803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95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45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Nielsen and colleagues reported that ∆32/∆32 individuals have a significantly higher death rate than the other two genotypes (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CCR5 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co-receptor used by HIV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plays an essential role in HIV pathogenesis</a:t>
            </a:r>
          </a:p>
          <a:p>
            <a:r>
              <a:rPr lang="en-GB" dirty="0" smtClean="0"/>
              <a:t>CCR5-delta 32 is know to hampers HIV's ability to infiltrate immune cells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563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Nielsen and colleagues reported that ∆32/∆32 individuals have a significantly higher death rate than the other two genotypes (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CCR5 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co-receptor used by HIV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plays an essential role in HIV pathogenesis</a:t>
            </a:r>
          </a:p>
          <a:p>
            <a:r>
              <a:rPr lang="en-GB" dirty="0" smtClean="0"/>
              <a:t>CCR5-delta 32 is know to hampers HIV's ability to infiltrate immune cells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2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to tell them about the questionnaire to be</a:t>
            </a:r>
            <a:r>
              <a:rPr lang="en-US" baseline="0" dirty="0" smtClean="0"/>
              <a:t> circulated next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63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Those</a:t>
            </a:r>
            <a:r>
              <a:rPr lang="en-GB" baseline="0" dirty="0" smtClean="0"/>
              <a:t> of us who do scripted analyses tend to vent on spreadsheets a lot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We can’t explain everything that happened or how it got to be the way that it 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But I think people use spreadsheets for, may not resemble what they actually use them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969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Spreadsheets</a:t>
            </a:r>
            <a:r>
              <a:rPr lang="en-GB" baseline="0" dirty="0" smtClean="0"/>
              <a:t> are such a good programming system, that people can programme, without knowing they’re programming</a:t>
            </a:r>
          </a:p>
          <a:p>
            <a:r>
              <a:rPr lang="en-GB" baseline="0" dirty="0" smtClean="0"/>
              <a:t>It’s just so intuitive</a:t>
            </a:r>
          </a:p>
          <a:p>
            <a:r>
              <a:rPr lang="en-GB" baseline="0" dirty="0" smtClean="0"/>
              <a:t>People just know what to do and they can start doing it immediately</a:t>
            </a:r>
          </a:p>
          <a:p>
            <a:r>
              <a:rPr lang="en-GB" baseline="0" dirty="0" smtClean="0"/>
              <a:t>Spreadsheets are code</a:t>
            </a:r>
          </a:p>
          <a:p>
            <a:r>
              <a:rPr lang="en-GB" baseline="0" dirty="0" smtClean="0"/>
              <a:t>Spreadsheets are not just code, they are functional programming and reactive programming</a:t>
            </a:r>
          </a:p>
          <a:p>
            <a:r>
              <a:rPr lang="en-GB" baseline="0" dirty="0" smtClean="0"/>
              <a:t>Survey on </a:t>
            </a:r>
            <a:r>
              <a:rPr lang="en-GB" baseline="0" dirty="0" err="1" smtClean="0"/>
              <a:t>StackOverflow</a:t>
            </a:r>
            <a:r>
              <a:rPr lang="en-GB" baseline="0" dirty="0" smtClean="0"/>
              <a:t> of developers revealed that 80% of them were self taught programmers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60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Spreadsheets</a:t>
            </a:r>
            <a:r>
              <a:rPr lang="en-GB" baseline="0" dirty="0" smtClean="0"/>
              <a:t> are such a good programming system, that people can programme, without knowing they’re programming</a:t>
            </a:r>
          </a:p>
          <a:p>
            <a:r>
              <a:rPr lang="en-GB" baseline="0" dirty="0" smtClean="0"/>
              <a:t>It’s just so intuitive</a:t>
            </a:r>
          </a:p>
          <a:p>
            <a:r>
              <a:rPr lang="en-GB" baseline="0" dirty="0" smtClean="0"/>
              <a:t>People just know what to do and they can start doing it immediately</a:t>
            </a:r>
          </a:p>
          <a:p>
            <a:r>
              <a:rPr lang="en-GB" baseline="0" dirty="0" smtClean="0"/>
              <a:t>Spreadsheets are code</a:t>
            </a:r>
          </a:p>
          <a:p>
            <a:r>
              <a:rPr lang="en-GB" baseline="0" dirty="0" smtClean="0"/>
              <a:t>Spreadsheets are not just code, they are functional programming and reactive programming</a:t>
            </a:r>
          </a:p>
          <a:p>
            <a:r>
              <a:rPr lang="en-GB" baseline="0" dirty="0" smtClean="0"/>
              <a:t>Survey on </a:t>
            </a:r>
            <a:r>
              <a:rPr lang="en-GB" baseline="0" dirty="0" err="1" smtClean="0"/>
              <a:t>StackOverflow</a:t>
            </a:r>
            <a:r>
              <a:rPr lang="en-GB" baseline="0" dirty="0" smtClean="0"/>
              <a:t> of developers revealed that 80% of them were self taught programmers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25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Reinhart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Rogoff’s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 showed average real economic growth slows when a country’s debt rises to more than 90% of gross domestic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The most serious was that, in their Excel spreadsheet, Reinhart and </a:t>
            </a:r>
            <a:r>
              <a:rPr lang="en-US" dirty="0" err="1" smtClean="0"/>
              <a:t>Rogoff</a:t>
            </a:r>
            <a:r>
              <a:rPr lang="en-US" dirty="0" smtClean="0"/>
              <a:t> had not selected the entire row when averaging growth figures: they omitted data from Australia, Austria, Belgium, Canada and Denmark.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 other words, they had accidentally only included 15 of the 20 countries under analysis in their key calculation.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that error was corrected, the “0.1% decline” data became a 2.2% average increase in economic growth.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761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ENRON corpus – American energy company</a:t>
            </a:r>
          </a:p>
          <a:p>
            <a:r>
              <a:rPr lang="en-GB" dirty="0" smtClean="0"/>
              <a:t>- </a:t>
            </a:r>
            <a:r>
              <a:rPr lang="en-US" dirty="0" smtClean="0"/>
              <a:t>by the use of accounting loopholes were able to hide billions of dollars in debt from failed deals and projects</a:t>
            </a:r>
            <a:endParaRPr lang="en-GB" dirty="0" smtClean="0"/>
          </a:p>
          <a:p>
            <a:r>
              <a:rPr lang="en-GB" dirty="0" smtClean="0"/>
              <a:t>600K emails and email have attachments</a:t>
            </a:r>
            <a:r>
              <a:rPr lang="en-GB" baseline="0" dirty="0" smtClean="0"/>
              <a:t> and attachments contain spreadsheets</a:t>
            </a:r>
            <a:endParaRPr lang="en-GB" dirty="0" smtClean="0"/>
          </a:p>
          <a:p>
            <a:r>
              <a:rPr lang="en-GB" dirty="0" smtClean="0"/>
              <a:t>&gt;15K </a:t>
            </a:r>
            <a:r>
              <a:rPr lang="en-GB" baseline="0" dirty="0" smtClean="0"/>
              <a:t>spreadsheets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302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Spreadsheet combine: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data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figures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formatted tables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+ reactivity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85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449689" y="931354"/>
            <a:ext cx="9119457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442323" y="931354"/>
            <a:ext cx="7367" cy="172819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95230" y="1168389"/>
            <a:ext cx="8916166" cy="2211306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itchFamily="18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150111" y="3557836"/>
            <a:ext cx="5361285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" y="5778000"/>
            <a:ext cx="2699429" cy="1080000"/>
          </a:xfrm>
          <a:prstGeom prst="rect">
            <a:avLst/>
          </a:prstGeom>
        </p:spPr>
      </p:pic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5067165" y="3608165"/>
            <a:ext cx="5597284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lang="en-IE" sz="2000" b="1" kern="800" dirty="0">
                <a:solidFill>
                  <a:schemeClr val="tx1"/>
                </a:solidFill>
                <a:latin typeface="Garamond" pitchFamily="18" charset="0"/>
              </a:rPr>
              <a:t>Brendan Palmer, </a:t>
            </a:r>
            <a:endParaRPr lang="en-IE" sz="2000" b="1" kern="800" dirty="0" smtClean="0">
              <a:solidFill>
                <a:schemeClr val="tx1"/>
              </a:solidFill>
              <a:latin typeface="Garamond" pitchFamily="18" charset="0"/>
            </a:endParaRPr>
          </a:p>
          <a:p>
            <a:pPr algn="l">
              <a:spcBef>
                <a:spcPts val="200"/>
              </a:spcBef>
            </a:pPr>
            <a:r>
              <a:rPr lang="en-IE" sz="2000" b="1" kern="800" baseline="0" dirty="0" smtClean="0">
                <a:solidFill>
                  <a:schemeClr val="tx1"/>
                </a:solidFill>
                <a:latin typeface="Garamond" pitchFamily="18" charset="0"/>
              </a:rPr>
              <a:t>	Clinical Research Facility - Cork &amp;</a:t>
            </a:r>
          </a:p>
          <a:p>
            <a:pPr algn="l">
              <a:spcBef>
                <a:spcPts val="200"/>
              </a:spcBef>
            </a:pPr>
            <a:r>
              <a:rPr lang="en-IE" sz="2000" b="1" kern="800" baseline="0" dirty="0" smtClean="0">
                <a:solidFill>
                  <a:schemeClr val="tx1"/>
                </a:solidFill>
                <a:latin typeface="Garamond" pitchFamily="18" charset="0"/>
              </a:rPr>
              <a:t>		School of Public Health</a:t>
            </a:r>
          </a:p>
          <a:p>
            <a:pPr algn="l">
              <a:spcBef>
                <a:spcPts val="200"/>
              </a:spcBef>
            </a:pPr>
            <a:r>
              <a:rPr lang="en-US" sz="2000" b="1" kern="800" dirty="0" smtClean="0">
                <a:solidFill>
                  <a:schemeClr val="tx1"/>
                </a:solidFill>
                <a:latin typeface="Garamond" pitchFamily="18" charset="0"/>
              </a:rPr>
              <a:t>		     	   @</a:t>
            </a:r>
            <a:r>
              <a:rPr lang="en-US" sz="2000" b="1" kern="800" dirty="0" err="1" smtClean="0">
                <a:solidFill>
                  <a:schemeClr val="tx1"/>
                </a:solidFill>
                <a:latin typeface="Garamond" pitchFamily="18" charset="0"/>
              </a:rPr>
              <a:t>B_A_Palmer</a:t>
            </a:r>
            <a:endParaRPr lang="en-US" sz="2000" b="1" kern="800" dirty="0">
              <a:solidFill>
                <a:schemeClr val="tx1"/>
              </a:solidFill>
              <a:latin typeface="Garamond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020" y="4561245"/>
            <a:ext cx="491086" cy="491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024" y="5902078"/>
            <a:ext cx="3344994" cy="9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7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41703" y="6381517"/>
            <a:ext cx="4545488" cy="365125"/>
          </a:xfrm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1520" y="188640"/>
            <a:ext cx="11545064" cy="50257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251521" y="188640"/>
            <a:ext cx="2" cy="64807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7550409" y="6334487"/>
            <a:ext cx="4521502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5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416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51520" y="188640"/>
            <a:ext cx="11545064" cy="50257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251521" y="188640"/>
            <a:ext cx="2" cy="64807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12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335360" y="188640"/>
            <a:ext cx="11521280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 flipH="1">
            <a:off x="335362" y="188640"/>
            <a:ext cx="1" cy="64807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223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6CB8-A665-4B4A-BC22-FB9C76E0F9A8}" type="datetimeFigureOut">
              <a:rPr lang="en-GB" smtClean="0"/>
              <a:t>16/10/2019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69FFD-C902-40D6-8C15-E83B3432D7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6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track/pdf/10.1186/s13059-016-1044-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mcbioinformatics.biomedcentral.com/articles/10.1186/1471-2105-5-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mcbioinformatics.biomedcentral.com/articles/10.1186/1471-2105-5-8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hyperlink" Target="https://en.wikipedia.org/wiki/ISO_860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611854/prevent-excel-from-clearing-copied-data-for-pasting-after-certain-operations-w/62314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hyperlink" Target="https://channel9.msdn.com/Events/useR-international-R-User-conference/useR2016/jailbreakr-Get-out-of-Excel-free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s://channel9.msdn.com/Events/useR-international-R-User-conference/useR2016/jailbreakr-Get-out-of-Excel-free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hyperlink" Target="https://channel9.msdn.com/Events/useR-international-R-User-conference/useR2016/jailbreakr-Get-out-of-Excel-free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DAlthousePhD/status/1017055885485625344?s=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full/10.1080/00031305.2017.137598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.had.co.nz/papers/tidy-data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tm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nature.com/articles/sdata201618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5stardata.info/e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t.figure-eight.com/rs/416-ZBE-142/images/CrowdFlower_DataScienceReport_2016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m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tmp"/><Relationship Id="rId12" Type="http://schemas.openxmlformats.org/officeDocument/2006/relationships/image" Target="../media/image60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tmp"/><Relationship Id="rId11" Type="http://schemas.openxmlformats.org/officeDocument/2006/relationships/image" Target="../media/image59.tmp"/><Relationship Id="rId5" Type="http://schemas.openxmlformats.org/officeDocument/2006/relationships/image" Target="../media/image53.png"/><Relationship Id="rId10" Type="http://schemas.openxmlformats.org/officeDocument/2006/relationships/image" Target="../media/image58.tmp"/><Relationship Id="rId4" Type="http://schemas.openxmlformats.org/officeDocument/2006/relationships/image" Target="../media/image52.tmp"/><Relationship Id="rId9" Type="http://schemas.openxmlformats.org/officeDocument/2006/relationships/image" Target="../media/image57.tm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tmp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tmp"/><Relationship Id="rId4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tmp"/><Relationship Id="rId4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tmp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gmacarthur/status/1179433791321829376?s=2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tmp"/><Relationship Id="rId5" Type="http://schemas.openxmlformats.org/officeDocument/2006/relationships/image" Target="../media/image70.tmp"/><Relationship Id="rId4" Type="http://schemas.openxmlformats.org/officeDocument/2006/relationships/image" Target="../media/image6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mp"/><Relationship Id="rId13" Type="http://schemas.openxmlformats.org/officeDocument/2006/relationships/hyperlink" Target="https://twitter.com/hadleywickham" TargetMode="External"/><Relationship Id="rId18" Type="http://schemas.openxmlformats.org/officeDocument/2006/relationships/image" Target="../media/image80.tmp"/><Relationship Id="rId3" Type="http://schemas.openxmlformats.org/officeDocument/2006/relationships/hyperlink" Target="https://twitter.com/ukrepro" TargetMode="External"/><Relationship Id="rId7" Type="http://schemas.openxmlformats.org/officeDocument/2006/relationships/hyperlink" Target="https://twitter.com/statsepi" TargetMode="External"/><Relationship Id="rId12" Type="http://schemas.openxmlformats.org/officeDocument/2006/relationships/image" Target="../media/image77.tmp"/><Relationship Id="rId17" Type="http://schemas.openxmlformats.org/officeDocument/2006/relationships/hyperlink" Target="https://twitter.com/RetractionWatch" TargetMode="Externa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9.tmp"/><Relationship Id="rId20" Type="http://schemas.openxmlformats.org/officeDocument/2006/relationships/image" Target="../media/image81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tmp"/><Relationship Id="rId11" Type="http://schemas.openxmlformats.org/officeDocument/2006/relationships/hyperlink" Target="https://twitter.com/kwbroman" TargetMode="External"/><Relationship Id="rId5" Type="http://schemas.openxmlformats.org/officeDocument/2006/relationships/hyperlink" Target="https://twitter.com/OpenScienceMOOC" TargetMode="External"/><Relationship Id="rId15" Type="http://schemas.openxmlformats.org/officeDocument/2006/relationships/hyperlink" Target="https://twitter.com/deevybee" TargetMode="External"/><Relationship Id="rId10" Type="http://schemas.openxmlformats.org/officeDocument/2006/relationships/image" Target="../media/image76.tmp"/><Relationship Id="rId19" Type="http://schemas.openxmlformats.org/officeDocument/2006/relationships/hyperlink" Target="https://twitter.com/JennyBryan" TargetMode="External"/><Relationship Id="rId4" Type="http://schemas.openxmlformats.org/officeDocument/2006/relationships/image" Target="../media/image73.tmp"/><Relationship Id="rId9" Type="http://schemas.openxmlformats.org/officeDocument/2006/relationships/hyperlink" Target="https://twitter.com/kara_woo" TargetMode="External"/><Relationship Id="rId14" Type="http://schemas.openxmlformats.org/officeDocument/2006/relationships/image" Target="../media/image78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hotwell.ca/posts/r_for_excel_use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the-reinhart-rogoff-error-or-how-not-to-excel-at-economics-1364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useR-international-R-User-conference/useR2016/jailbreakr-Get-out-of-Excel-fre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18504" y="981740"/>
            <a:ext cx="6493926" cy="1761460"/>
          </a:xfrm>
        </p:spPr>
        <p:txBody>
          <a:bodyPr>
            <a:noAutofit/>
          </a:bodyPr>
          <a:lstStyle/>
          <a:p>
            <a:r>
              <a:rPr lang="en-GB" sz="4800" b="1" dirty="0" smtClean="0"/>
              <a:t>Some of my best friends use spreadsheets</a:t>
            </a:r>
            <a:endParaRPr lang="en-GB" sz="4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020" y="1065560"/>
            <a:ext cx="235458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Fundamental problem – default settings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33087" y="1635287"/>
            <a:ext cx="1987826" cy="5406887"/>
            <a:chOff x="8567530" y="1635287"/>
            <a:chExt cx="1987826" cy="5406887"/>
          </a:xfrm>
        </p:grpSpPr>
        <p:sp>
          <p:nvSpPr>
            <p:cNvPr id="5" name="Rectangle 4"/>
            <p:cNvSpPr/>
            <p:nvPr/>
          </p:nvSpPr>
          <p:spPr>
            <a:xfrm>
              <a:off x="8567530" y="2987010"/>
              <a:ext cx="1987826" cy="2703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 rot="19249954">
              <a:off x="9174707" y="1635287"/>
              <a:ext cx="503036" cy="2703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 rot="2050680">
              <a:off x="9045424" y="4338731"/>
              <a:ext cx="331304" cy="2703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3174" b="9797"/>
          <a:stretch/>
        </p:blipFill>
        <p:spPr>
          <a:xfrm rot="120000">
            <a:off x="18433" y="1365243"/>
            <a:ext cx="8930558" cy="57304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86137" y="1481559"/>
            <a:ext cx="1632031" cy="5768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564656" y="1211152"/>
            <a:ext cx="1632031" cy="6265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2268638" y="1826971"/>
            <a:ext cx="9005593" cy="2800328"/>
            <a:chOff x="2743200" y="1570319"/>
            <a:chExt cx="9005593" cy="2800328"/>
          </a:xfrm>
        </p:grpSpPr>
        <p:sp>
          <p:nvSpPr>
            <p:cNvPr id="11" name="Rectangle 10"/>
            <p:cNvSpPr/>
            <p:nvPr/>
          </p:nvSpPr>
          <p:spPr>
            <a:xfrm>
              <a:off x="2743200" y="3289074"/>
              <a:ext cx="4327268" cy="1081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Arrow Connector 17"/>
            <p:cNvCxnSpPr>
              <a:stCxn id="11" idx="3"/>
            </p:cNvCxnSpPr>
            <p:nvPr/>
          </p:nvCxnSpPr>
          <p:spPr>
            <a:xfrm flipV="1">
              <a:off x="7070468" y="3288143"/>
              <a:ext cx="1959329" cy="541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Callout 18"/>
            <p:cNvSpPr/>
            <p:nvPr/>
          </p:nvSpPr>
          <p:spPr>
            <a:xfrm>
              <a:off x="8710953" y="1570319"/>
              <a:ext cx="3037840" cy="1718755"/>
            </a:xfrm>
            <a:prstGeom prst="wedgeEllipseCallout">
              <a:avLst>
                <a:gd name="adj1" fmla="val -35935"/>
                <a:gd name="adj2" fmla="val 50682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I’m not in the office at the moment. Send any work to be translated</a:t>
              </a:r>
              <a:endParaRPr lang="en-GB" sz="1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 rot="5400000">
            <a:off x="3666645" y="-2300816"/>
            <a:ext cx="690703" cy="7370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5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Beware of default</a:t>
            </a:r>
            <a:r>
              <a:rPr lang="en-GB" sz="4400" b="1" dirty="0">
                <a:latin typeface="Garamond" panose="02020404030301010803" pitchFamily="18" charset="0"/>
              </a:rPr>
              <a:t> </a:t>
            </a:r>
            <a:r>
              <a:rPr lang="en-GB" sz="4400" b="1" dirty="0" smtClean="0">
                <a:latin typeface="Garamond" panose="02020404030301010803" pitchFamily="18" charset="0"/>
              </a:rPr>
              <a:t>settings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65159" t="11057" r="15941" b="62483"/>
          <a:stretch/>
        </p:blipFill>
        <p:spPr>
          <a:xfrm>
            <a:off x="1967696" y="1026160"/>
            <a:ext cx="8551893" cy="480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2613763" y="5272949"/>
            <a:ext cx="3375557" cy="523334"/>
            <a:chOff x="659765" y="5077139"/>
            <a:chExt cx="2946252" cy="470745"/>
          </a:xfrm>
        </p:grpSpPr>
        <p:sp>
          <p:nvSpPr>
            <p:cNvPr id="5" name="Rectangle 4"/>
            <p:cNvSpPr/>
            <p:nvPr/>
          </p:nvSpPr>
          <p:spPr>
            <a:xfrm>
              <a:off x="659765" y="5077139"/>
              <a:ext cx="2946252" cy="338227"/>
            </a:xfrm>
            <a:prstGeom prst="rect">
              <a:avLst/>
            </a:prstGeom>
            <a:solidFill>
              <a:srgbClr val="FF33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9765" y="5415365"/>
              <a:ext cx="702687" cy="132519"/>
            </a:xfrm>
            <a:prstGeom prst="rect">
              <a:avLst/>
            </a:prstGeom>
            <a:solidFill>
              <a:srgbClr val="FF33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6054" y="1262636"/>
            <a:ext cx="11204294" cy="5310464"/>
            <a:chOff x="-1689904" y="1447830"/>
            <a:chExt cx="11204294" cy="5310464"/>
          </a:xfrm>
        </p:grpSpPr>
        <p:sp>
          <p:nvSpPr>
            <p:cNvPr id="9" name="Rectangle 8"/>
            <p:cNvSpPr/>
            <p:nvPr/>
          </p:nvSpPr>
          <p:spPr>
            <a:xfrm>
              <a:off x="1802765" y="1447830"/>
              <a:ext cx="368197" cy="190243"/>
            </a:xfrm>
            <a:prstGeom prst="rect">
              <a:avLst/>
            </a:prstGeom>
            <a:solidFill>
              <a:srgbClr val="FF33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689904" y="6296629"/>
              <a:ext cx="11204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 Why did it take us until 2016 to discover this?</a:t>
              </a:r>
              <a:endParaRPr lang="en-GB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6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*cough* We’ve known for a long time *cough*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42200" y="1167339"/>
            <a:ext cx="11098775" cy="5690661"/>
            <a:chOff x="642200" y="1167339"/>
            <a:chExt cx="11098775" cy="5690661"/>
          </a:xfrm>
        </p:grpSpPr>
        <p:pic>
          <p:nvPicPr>
            <p:cNvPr id="8" name="Picture 7" descr="Screen Clipping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550"/>
            <a:stretch/>
          </p:blipFill>
          <p:spPr>
            <a:xfrm>
              <a:off x="642200" y="1167339"/>
              <a:ext cx="11098775" cy="326541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431026" y="4642009"/>
              <a:ext cx="552112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8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2004</a:t>
              </a:r>
              <a:endParaRPr lang="en-GB" sz="13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1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68772"/>
            <a:ext cx="10805160" cy="68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But it doesn’t end there</a:t>
            </a:r>
          </a:p>
        </p:txBody>
      </p:sp>
      <p:pic>
        <p:nvPicPr>
          <p:cNvPr id="3" name="Picture 2" descr="Screen Clippi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49588"/>
            <a:ext cx="4563644" cy="4111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1894" y="1187923"/>
            <a:ext cx="1120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YYYY-MM-DD or YYYYMMDD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1894" y="3809203"/>
            <a:ext cx="1120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And hit return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21894" y="1707120"/>
            <a:ext cx="11204294" cy="1843801"/>
            <a:chOff x="5521894" y="1707120"/>
            <a:chExt cx="11204294" cy="1843801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29"/>
            <a:stretch/>
          </p:blipFill>
          <p:spPr>
            <a:xfrm>
              <a:off x="6442647" y="2345117"/>
              <a:ext cx="2942147" cy="120580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21894" y="1707120"/>
              <a:ext cx="11204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 Type this into Excel</a:t>
              </a:r>
              <a:endParaRPr lang="en-GB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18062" y="4474137"/>
            <a:ext cx="11204294" cy="1938111"/>
            <a:chOff x="5618062" y="4474137"/>
            <a:chExt cx="11204294" cy="1938111"/>
          </a:xfrm>
        </p:grpSpPr>
        <p:pic>
          <p:nvPicPr>
            <p:cNvPr id="9" name="Picture 8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70"/>
            <a:stretch/>
          </p:blipFill>
          <p:spPr>
            <a:xfrm>
              <a:off x="6442647" y="4474137"/>
              <a:ext cx="2945694" cy="122104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18062" y="5950583"/>
              <a:ext cx="11204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- DD/MM/YYYY </a:t>
              </a:r>
              <a:endParaRPr lang="en-GB" sz="2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1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aramond" panose="02020404030301010803" pitchFamily="18" charset="0"/>
              </a:rPr>
              <a:t>Excel also frequently </a:t>
            </a:r>
            <a:r>
              <a:rPr lang="en-US" sz="4400" b="1" dirty="0" smtClean="0">
                <a:latin typeface="Garamond" panose="02020404030301010803" pitchFamily="18" charset="0"/>
              </a:rPr>
              <a:t>gets </a:t>
            </a:r>
            <a:r>
              <a:rPr lang="en-US" sz="4400" b="1" dirty="0">
                <a:latin typeface="Garamond" panose="02020404030301010803" pitchFamily="18" charset="0"/>
              </a:rPr>
              <a:t>clipboard amnesia</a:t>
            </a:r>
          </a:p>
        </p:txBody>
      </p:sp>
      <p:pic>
        <p:nvPicPr>
          <p:cNvPr id="13" name="Picture 1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832" t="30448" r="63656" b="8191"/>
          <a:stretch/>
        </p:blipFill>
        <p:spPr>
          <a:xfrm>
            <a:off x="1172308" y="990777"/>
            <a:ext cx="9003324" cy="562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18" y="0"/>
            <a:ext cx="916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88" y="0"/>
            <a:ext cx="9161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37" y="114012"/>
            <a:ext cx="8824725" cy="66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3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 Quasispecies Information (B,E,O,I,H,I&amp;J) - Excel (Product Activation Failed)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1189" r="591" b="713"/>
          <a:stretch/>
        </p:blipFill>
        <p:spPr>
          <a:xfrm>
            <a:off x="0" y="0"/>
            <a:ext cx="1276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4" y="571500"/>
            <a:ext cx="11341806" cy="566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3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73" y="-22861"/>
            <a:ext cx="12345469" cy="69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Take small steps to big changes</a:t>
            </a:r>
          </a:p>
        </p:txBody>
      </p:sp>
      <p:pic>
        <p:nvPicPr>
          <p:cNvPr id="3" name="Picture 2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4" y="1549308"/>
            <a:ext cx="1097375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Less stress, more success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4" b="18294"/>
          <a:stretch/>
        </p:blipFill>
        <p:spPr>
          <a:xfrm>
            <a:off x="1823035" y="1110481"/>
            <a:ext cx="8829705" cy="57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1345" y="1838453"/>
            <a:ext cx="5710748" cy="4283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6571" y="6484685"/>
            <a:ext cx="92271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b="1" dirty="0"/>
              <a:t>No UV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9447" y="6327523"/>
            <a:ext cx="106140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b="1" dirty="0"/>
              <a:t>Just UVA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6860" y="6189024"/>
            <a:ext cx="1194405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E" b="1" dirty="0"/>
              <a:t>Full Light Spectrum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Our real life experiment…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9923" y="1124609"/>
            <a:ext cx="61993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UV light has potential to change the secondary metabolite composition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of bronze/red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lettuce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Experimental setup: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lettuce varieties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UV filter conditions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week duration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61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Real data comes with real problems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4" y="1045004"/>
            <a:ext cx="9917962" cy="581299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344420" y="1938020"/>
            <a:ext cx="5216898" cy="1628140"/>
            <a:chOff x="2344420" y="1938020"/>
            <a:chExt cx="5216898" cy="1628140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9" t="20245" b="22134"/>
            <a:stretch/>
          </p:blipFill>
          <p:spPr>
            <a:xfrm>
              <a:off x="5002924" y="2680138"/>
              <a:ext cx="2558394" cy="388884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2344420" y="1938020"/>
              <a:ext cx="708660" cy="13208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3802381" y="3069022"/>
              <a:ext cx="1181099" cy="41458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7" idx="3"/>
            </p:cNvCxnSpPr>
            <p:nvPr/>
          </p:nvCxnSpPr>
          <p:spPr>
            <a:xfrm flipH="1" flipV="1">
              <a:off x="3053080" y="2004060"/>
              <a:ext cx="1930400" cy="6553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251200" y="3401060"/>
              <a:ext cx="551180" cy="1651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" name="Straight Arrow Connector 24"/>
          <p:cNvCxnSpPr>
            <a:stCxn id="22" idx="3"/>
          </p:cNvCxnSpPr>
          <p:nvPr/>
        </p:nvCxnSpPr>
        <p:spPr>
          <a:xfrm>
            <a:off x="656870" y="4218202"/>
            <a:ext cx="768070" cy="41213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34202" y="3574843"/>
            <a:ext cx="1116741" cy="874191"/>
            <a:chOff x="134202" y="3574843"/>
            <a:chExt cx="1116741" cy="874191"/>
          </a:xfrm>
        </p:grpSpPr>
        <p:sp>
          <p:nvSpPr>
            <p:cNvPr id="22" name="TextBox 21"/>
            <p:cNvSpPr txBox="1"/>
            <p:nvPr/>
          </p:nvSpPr>
          <p:spPr>
            <a:xfrm>
              <a:off x="134202" y="3987369"/>
              <a:ext cx="522668" cy="461665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?</a:t>
              </a:r>
              <a:endParaRPr lang="en-GB" sz="24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4" name="Straight Arrow Connector 23"/>
            <p:cNvCxnSpPr>
              <a:stCxn id="22" idx="3"/>
            </p:cNvCxnSpPr>
            <p:nvPr/>
          </p:nvCxnSpPr>
          <p:spPr>
            <a:xfrm flipV="1">
              <a:off x="656870" y="3574843"/>
              <a:ext cx="594073" cy="64335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2" idx="3"/>
          </p:cNvCxnSpPr>
          <p:nvPr/>
        </p:nvCxnSpPr>
        <p:spPr>
          <a:xfrm>
            <a:off x="656870" y="4218202"/>
            <a:ext cx="768070" cy="135201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551985" y="2756470"/>
            <a:ext cx="551180" cy="1651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8551985" y="3868952"/>
            <a:ext cx="551180" cy="1651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8000805" y="4053101"/>
            <a:ext cx="551180" cy="1651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27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14" y="0"/>
            <a:ext cx="8590972" cy="6858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9867900" y="1267460"/>
            <a:ext cx="1752632" cy="1232671"/>
            <a:chOff x="9867900" y="1267460"/>
            <a:chExt cx="1752632" cy="1232671"/>
          </a:xfrm>
        </p:grpSpPr>
        <p:sp>
          <p:nvSpPr>
            <p:cNvPr id="3" name="Rectangle 2"/>
            <p:cNvSpPr/>
            <p:nvPr/>
          </p:nvSpPr>
          <p:spPr>
            <a:xfrm>
              <a:off x="9867900" y="1267460"/>
              <a:ext cx="149860" cy="508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/>
            <p:cNvCxnSpPr>
              <a:endCxn id="3" idx="1"/>
            </p:cNvCxnSpPr>
            <p:nvPr/>
          </p:nvCxnSpPr>
          <p:spPr>
            <a:xfrm flipV="1">
              <a:off x="9867900" y="1292860"/>
              <a:ext cx="0" cy="6831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endCxn id="3" idx="3"/>
            </p:cNvCxnSpPr>
            <p:nvPr/>
          </p:nvCxnSpPr>
          <p:spPr>
            <a:xfrm flipH="1" flipV="1">
              <a:off x="10017760" y="1292860"/>
              <a:ext cx="1602772" cy="68312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900" y="1975980"/>
              <a:ext cx="1752632" cy="524151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</p:grpSp>
      <p:grpSp>
        <p:nvGrpSpPr>
          <p:cNvPr id="30" name="Group 29"/>
          <p:cNvGrpSpPr/>
          <p:nvPr/>
        </p:nvGrpSpPr>
        <p:grpSpPr>
          <a:xfrm>
            <a:off x="825468" y="5235692"/>
            <a:ext cx="1069372" cy="1323094"/>
            <a:chOff x="825468" y="5235692"/>
            <a:chExt cx="1069372" cy="1323094"/>
          </a:xfrm>
        </p:grpSpPr>
        <p:pic>
          <p:nvPicPr>
            <p:cNvPr id="14" name="Picture 13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68" y="5235692"/>
              <a:ext cx="720914" cy="540686"/>
            </a:xfrm>
            <a:prstGeom prst="rect">
              <a:avLst/>
            </a:prstGeom>
            <a:ln w="31750">
              <a:solidFill>
                <a:srgbClr val="FF0000"/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1800514" y="6505575"/>
              <a:ext cx="94326" cy="53211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Connector 15"/>
            <p:cNvCxnSpPr>
              <a:stCxn id="15" idx="1"/>
            </p:cNvCxnSpPr>
            <p:nvPr/>
          </p:nvCxnSpPr>
          <p:spPr>
            <a:xfrm flipH="1" flipV="1">
              <a:off x="825468" y="5776378"/>
              <a:ext cx="975046" cy="75580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5" idx="3"/>
            </p:cNvCxnSpPr>
            <p:nvPr/>
          </p:nvCxnSpPr>
          <p:spPr>
            <a:xfrm>
              <a:off x="1546382" y="5776378"/>
              <a:ext cx="348458" cy="75580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413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14" y="0"/>
            <a:ext cx="8590972" cy="685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56740" y="1305560"/>
            <a:ext cx="2242820" cy="812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856740" y="3721100"/>
            <a:ext cx="1221740" cy="812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856740" y="2159000"/>
            <a:ext cx="2242820" cy="8128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856740" y="4627880"/>
            <a:ext cx="1968500" cy="965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1856740" y="5654040"/>
            <a:ext cx="2125980" cy="9652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55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188367"/>
            <a:ext cx="10374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Each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 forms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</a:p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 Each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 forms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4"/>
          <a:stretch/>
        </p:blipFill>
        <p:spPr>
          <a:xfrm>
            <a:off x="1" y="1022423"/>
            <a:ext cx="12146280" cy="5072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4881" y="3743961"/>
            <a:ext cx="6390640" cy="26416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1355705" y="3558540"/>
            <a:ext cx="523875" cy="22204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5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Tidy data is clean data</a:t>
            </a:r>
          </a:p>
        </p:txBody>
      </p:sp>
      <p:pic>
        <p:nvPicPr>
          <p:cNvPr id="4" name="Picture 3" descr="Screen Clippi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42"/>
          <a:stretch/>
        </p:blipFill>
        <p:spPr>
          <a:xfrm>
            <a:off x="1234441" y="1265780"/>
            <a:ext cx="9549382" cy="21975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7760" y="5431289"/>
            <a:ext cx="111624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 Each variable forms a column</a:t>
            </a: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observation forms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Each cell contains a value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Screen Clipping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21"/>
          <a:stretch/>
        </p:blipFill>
        <p:spPr>
          <a:xfrm>
            <a:off x="1341121" y="2926080"/>
            <a:ext cx="9549382" cy="20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Less stress, more success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" y="1119600"/>
            <a:ext cx="5753599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9369"/>
            <a:ext cx="12192000" cy="80837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539" y="81023"/>
            <a:ext cx="5220183" cy="2349661"/>
          </a:xfrm>
          <a:prstGeom prst="rect">
            <a:avLst/>
          </a:prstGeom>
          <a:gradFill flip="none" rotWithShape="1">
            <a:gsLst>
              <a:gs pos="0">
                <a:srgbClr val="F4F8FB"/>
              </a:gs>
              <a:gs pos="100000">
                <a:srgbClr val="D1D0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“Data import is 80% boredom,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 endless screaming”</a:t>
            </a:r>
          </a:p>
          <a:p>
            <a:pPr algn="ctr"/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Hadley Wickham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Chief Scientist, RStudio</a:t>
            </a:r>
          </a:p>
          <a:p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" y="1119600"/>
            <a:ext cx="5753599" cy="47095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Less stress, more success</a:t>
            </a:r>
          </a:p>
        </p:txBody>
      </p:sp>
      <p:pic>
        <p:nvPicPr>
          <p:cNvPr id="9" name="Picture 8" descr="example_data_entry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22647" r="44333" b="2613"/>
          <a:stretch/>
        </p:blipFill>
        <p:spPr>
          <a:xfrm>
            <a:off x="2021840" y="1554479"/>
            <a:ext cx="6715760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00" y="1119600"/>
            <a:ext cx="5753599" cy="47095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Less stress, more success</a:t>
            </a:r>
          </a:p>
        </p:txBody>
      </p:sp>
      <p:pic>
        <p:nvPicPr>
          <p:cNvPr id="9" name="Picture 8" descr="example_data_entry - Exce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22647" r="44333" b="2613"/>
          <a:stretch/>
        </p:blipFill>
        <p:spPr>
          <a:xfrm>
            <a:off x="2021840" y="1554479"/>
            <a:ext cx="6715760" cy="4927601"/>
          </a:xfrm>
          <a:prstGeom prst="rect">
            <a:avLst/>
          </a:prstGeom>
        </p:spPr>
      </p:pic>
      <p:pic>
        <p:nvPicPr>
          <p:cNvPr id="5" name="Picture 4" descr="example_data_entry - Excel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2" r="50583" b="3648"/>
          <a:stretch/>
        </p:blipFill>
        <p:spPr>
          <a:xfrm>
            <a:off x="4450784" y="2008637"/>
            <a:ext cx="6024880" cy="4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Less stress, more success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94" b="18294"/>
          <a:stretch/>
        </p:blipFill>
        <p:spPr>
          <a:xfrm>
            <a:off x="1823035" y="1110481"/>
            <a:ext cx="8829705" cy="57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The movement towards FAIR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92581" y="1029937"/>
            <a:ext cx="884517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7200" b="1" dirty="0">
                <a:solidFill>
                  <a:prstClr val="black"/>
                </a:solidFill>
                <a:latin typeface="Verdana"/>
              </a:rPr>
              <a:t>F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  </a:t>
            </a:r>
            <a:r>
              <a:rPr lang="en-GB" sz="5400" dirty="0">
                <a:solidFill>
                  <a:prstClr val="black"/>
                </a:solidFill>
                <a:latin typeface="Verdana"/>
              </a:rPr>
              <a:t>+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  </a:t>
            </a:r>
            <a:r>
              <a:rPr lang="en-GB" sz="7200" b="1" dirty="0">
                <a:solidFill>
                  <a:prstClr val="black"/>
                </a:solidFill>
                <a:latin typeface="Verdana"/>
              </a:rPr>
              <a:t>A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  </a:t>
            </a:r>
            <a:r>
              <a:rPr lang="en-GB" sz="5400" dirty="0">
                <a:solidFill>
                  <a:prstClr val="black"/>
                </a:solidFill>
                <a:latin typeface="Verdana"/>
              </a:rPr>
              <a:t>+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  </a:t>
            </a:r>
            <a:r>
              <a:rPr lang="en-GB" sz="7200" b="1" dirty="0">
                <a:solidFill>
                  <a:prstClr val="black"/>
                </a:solidFill>
                <a:latin typeface="Verdana"/>
              </a:rPr>
              <a:t>I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   </a:t>
            </a:r>
            <a:r>
              <a:rPr lang="en-GB" sz="5400" dirty="0">
                <a:solidFill>
                  <a:prstClr val="black"/>
                </a:solidFill>
                <a:latin typeface="Verdana"/>
              </a:rPr>
              <a:t>= </a:t>
            </a:r>
            <a:r>
              <a:rPr lang="en-GB" sz="7200" dirty="0">
                <a:solidFill>
                  <a:prstClr val="black"/>
                </a:solidFill>
                <a:latin typeface="Verdana"/>
              </a:rPr>
              <a:t> </a:t>
            </a:r>
            <a:r>
              <a:rPr lang="en-GB" sz="7200" b="1" dirty="0">
                <a:solidFill>
                  <a:prstClr val="black"/>
                </a:solidFill>
                <a:latin typeface="Verdana"/>
              </a:rPr>
              <a:t>R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1" y="2204866"/>
            <a:ext cx="572049" cy="5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26" y="2230266"/>
            <a:ext cx="572049" cy="50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97" y="2168957"/>
            <a:ext cx="631580" cy="59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98" y="2235638"/>
            <a:ext cx="605625" cy="56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E3DBF7-12A5-4314-9791-139A406548CB}"/>
              </a:ext>
            </a:extLst>
          </p:cNvPr>
          <p:cNvSpPr txBox="1"/>
          <p:nvPr/>
        </p:nvSpPr>
        <p:spPr>
          <a:xfrm>
            <a:off x="545105" y="302171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Verdana"/>
              </a:rPr>
              <a:t>Findable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598DE4-5BC4-497C-9438-6439597BD5F2}"/>
              </a:ext>
            </a:extLst>
          </p:cNvPr>
          <p:cNvSpPr txBox="1"/>
          <p:nvPr/>
        </p:nvSpPr>
        <p:spPr>
          <a:xfrm>
            <a:off x="3159908" y="302458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prstClr val="black"/>
                </a:solidFill>
                <a:latin typeface="Verdana"/>
              </a:rPr>
              <a:t>Accessible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07B62-263D-42CD-A5C1-E1A137220817}"/>
              </a:ext>
            </a:extLst>
          </p:cNvPr>
          <p:cNvSpPr txBox="1"/>
          <p:nvPr/>
        </p:nvSpPr>
        <p:spPr>
          <a:xfrm>
            <a:off x="5611008" y="30245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prstClr val="black"/>
                </a:solidFill>
                <a:latin typeface="Verdana"/>
              </a:rPr>
              <a:t>Interoperable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B4A16-5F11-435E-BB15-6DFB5AC1A00C}"/>
              </a:ext>
            </a:extLst>
          </p:cNvPr>
          <p:cNvSpPr txBox="1"/>
          <p:nvPr/>
        </p:nvSpPr>
        <p:spPr>
          <a:xfrm>
            <a:off x="8290708" y="3113483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Verdana"/>
              </a:rPr>
              <a:t>Reusable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Verdana"/>
                <a:ea typeface="Verdana"/>
                <a:cs typeface="Verdana"/>
              </a:rPr>
              <a:t>(Replicable</a:t>
            </a:r>
            <a:r>
              <a:rPr lang="en-US" dirty="0">
                <a:solidFill>
                  <a:prstClr val="black"/>
                </a:solidFill>
                <a:latin typeface="Verdana"/>
                <a:ea typeface="Verdana"/>
                <a:cs typeface="Verdana"/>
              </a:rPr>
              <a:t>,</a:t>
            </a:r>
            <a:endParaRPr lang="en-US" dirty="0">
              <a:solidFill>
                <a:prstClr val="black"/>
              </a:solidFill>
              <a:latin typeface="Verdana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Verdana"/>
                <a:ea typeface="Verdana"/>
                <a:cs typeface="Verdana"/>
              </a:rPr>
              <a:t>Reproducible)</a:t>
            </a:r>
          </a:p>
        </p:txBody>
      </p:sp>
      <p:pic>
        <p:nvPicPr>
          <p:cNvPr id="29" name="Picture 28" descr="Screen Clippi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05" y="3709434"/>
            <a:ext cx="6705105" cy="29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8769FFD-C902-40D6-8C15-E83B3432D7C6}" type="slidenum">
              <a:rPr lang="en-GB" smtClean="0"/>
              <a:t>34</a:t>
            </a:fld>
            <a:endParaRPr lang="en-GB"/>
          </a:p>
        </p:txBody>
      </p:sp>
      <p:pic>
        <p:nvPicPr>
          <p:cNvPr id="4" name="Picture 3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814" y="798744"/>
            <a:ext cx="9073149" cy="5475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55538" y="6429956"/>
            <a:ext cx="29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Image: 5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★ OPEN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Three main take home messages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855" y="1376309"/>
            <a:ext cx="11684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FAIR is not 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prescriptive</a:t>
            </a:r>
          </a:p>
          <a:p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Varying levels of </a:t>
            </a: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FAIR</a:t>
            </a:r>
          </a:p>
          <a:p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 of existing tools</a:t>
            </a:r>
          </a:p>
          <a:p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22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Resources are being wasted by not doing this</a:t>
            </a:r>
          </a:p>
        </p:txBody>
      </p:sp>
      <p:pic>
        <p:nvPicPr>
          <p:cNvPr id="3" name="Picture 2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93" y="1283783"/>
            <a:ext cx="11762113" cy="4869169"/>
          </a:xfrm>
          <a:prstGeom prst="rect">
            <a:avLst/>
          </a:prstGeom>
        </p:spPr>
      </p:pic>
      <p:sp>
        <p:nvSpPr>
          <p:cNvPr id="4" name="TextBox 3">
            <a:hlinkClick r:id="rId3"/>
          </p:cNvPr>
          <p:cNvSpPr txBox="1"/>
          <p:nvPr/>
        </p:nvSpPr>
        <p:spPr>
          <a:xfrm>
            <a:off x="7467600" y="6444388"/>
            <a:ext cx="4587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CrowdFlower</a:t>
            </a:r>
            <a:r>
              <a:rPr lang="en-GB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(2016) Data Science Report</a:t>
            </a:r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2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FAIR is a part of our life now!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16719" y="3450582"/>
            <a:ext cx="5674365" cy="1156773"/>
            <a:chOff x="6547946" y="3274601"/>
            <a:chExt cx="5285482" cy="1027959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5090" y="3923998"/>
              <a:ext cx="5138338" cy="3785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7946" y="3274601"/>
              <a:ext cx="988793" cy="55632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296615" y="740041"/>
            <a:ext cx="6555446" cy="2583968"/>
            <a:chOff x="5296615" y="648601"/>
            <a:chExt cx="6555446" cy="2583968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8"/>
            <a:stretch/>
          </p:blipFill>
          <p:spPr>
            <a:xfrm>
              <a:off x="5296615" y="1014957"/>
              <a:ext cx="6538033" cy="22176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764" y="648601"/>
              <a:ext cx="1688297" cy="773547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0" y="4558412"/>
            <a:ext cx="6036606" cy="1840110"/>
            <a:chOff x="0" y="4619372"/>
            <a:chExt cx="6036606" cy="1840110"/>
          </a:xfrm>
        </p:grpSpPr>
        <p:pic>
          <p:nvPicPr>
            <p:cNvPr id="9" name="Picture 8" descr="Screen Clippi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687846"/>
              <a:ext cx="6036606" cy="771636"/>
            </a:xfrm>
            <a:prstGeom prst="rect">
              <a:avLst/>
            </a:prstGeom>
          </p:spPr>
        </p:pic>
        <p:pic>
          <p:nvPicPr>
            <p:cNvPr id="17" name="Picture 16" descr="Screen Clippi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19372"/>
              <a:ext cx="6036606" cy="100523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692433" y="4982643"/>
            <a:ext cx="5387807" cy="1476839"/>
            <a:chOff x="6692433" y="4982643"/>
            <a:chExt cx="5387807" cy="1476839"/>
          </a:xfrm>
        </p:grpSpPr>
        <p:pic>
          <p:nvPicPr>
            <p:cNvPr id="1026" name="Picture 2" descr="National Institutes of Health (NIH) - Turning Discovery into Health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2433" y="4982643"/>
              <a:ext cx="4844265" cy="745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Screen Clippi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33" y="5819347"/>
              <a:ext cx="5387807" cy="64013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09610" y="1176218"/>
            <a:ext cx="5410669" cy="2945098"/>
            <a:chOff x="409610" y="1176218"/>
            <a:chExt cx="5410669" cy="2945098"/>
          </a:xfrm>
        </p:grpSpPr>
        <p:grpSp>
          <p:nvGrpSpPr>
            <p:cNvPr id="7" name="Group 6"/>
            <p:cNvGrpSpPr/>
            <p:nvPr/>
          </p:nvGrpSpPr>
          <p:grpSpPr>
            <a:xfrm>
              <a:off x="409610" y="1332154"/>
              <a:ext cx="5410669" cy="2789162"/>
              <a:chOff x="6669571" y="3971712"/>
              <a:chExt cx="5410669" cy="2789162"/>
            </a:xfrm>
          </p:grpSpPr>
          <p:pic>
            <p:nvPicPr>
              <p:cNvPr id="5" name="Picture 4" descr="Screen Clippi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9571" y="3971712"/>
                <a:ext cx="3604572" cy="2209992"/>
              </a:xfrm>
              <a:prstGeom prst="rect">
                <a:avLst/>
              </a:prstGeom>
            </p:spPr>
          </p:pic>
          <p:pic>
            <p:nvPicPr>
              <p:cNvPr id="8" name="Picture 7" descr="Screen Clippi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9571" y="6181704"/>
                <a:ext cx="5410669" cy="57917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8303" y="1176218"/>
              <a:ext cx="1209303" cy="1209303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8769FFD-C902-40D6-8C15-E83B3432D7C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68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313686" y="5662032"/>
            <a:ext cx="1407077" cy="997834"/>
            <a:chOff x="10313686" y="5662032"/>
            <a:chExt cx="1407077" cy="997834"/>
          </a:xfrm>
        </p:grpSpPr>
        <p:pic>
          <p:nvPicPr>
            <p:cNvPr id="194" name="Picture 193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12"/>
            <a:stretch/>
          </p:blipFill>
          <p:spPr>
            <a:xfrm>
              <a:off x="10601864" y="5963113"/>
              <a:ext cx="874084" cy="696753"/>
            </a:xfrm>
            <a:prstGeom prst="rect">
              <a:avLst/>
            </a:prstGeom>
          </p:spPr>
        </p:pic>
        <p:sp>
          <p:nvSpPr>
            <p:cNvPr id="197" name="TextBox 196"/>
            <p:cNvSpPr txBox="1"/>
            <p:nvPr/>
          </p:nvSpPr>
          <p:spPr>
            <a:xfrm>
              <a:off x="10313686" y="5662032"/>
              <a:ext cx="1407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Publications</a:t>
              </a:r>
              <a:endParaRPr lang="en-GB" sz="16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does this allow us to do?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3493619" y="3844345"/>
            <a:ext cx="3493653" cy="1938167"/>
            <a:chOff x="3493619" y="3844345"/>
            <a:chExt cx="3493653" cy="1938167"/>
          </a:xfrm>
        </p:grpSpPr>
        <p:sp>
          <p:nvSpPr>
            <p:cNvPr id="132" name="Arc 131"/>
            <p:cNvSpPr/>
            <p:nvPr/>
          </p:nvSpPr>
          <p:spPr>
            <a:xfrm rot="16862538" flipH="1" flipV="1">
              <a:off x="4308730" y="3029234"/>
              <a:ext cx="1863432" cy="3493653"/>
            </a:xfrm>
            <a:prstGeom prst="arc">
              <a:avLst>
                <a:gd name="adj1" fmla="val 16667803"/>
                <a:gd name="adj2" fmla="val 20778408"/>
              </a:avLst>
            </a:prstGeom>
            <a:ln w="19050">
              <a:solidFill>
                <a:srgbClr val="33CC33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4074135" y="5307953"/>
              <a:ext cx="1330" cy="24351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4074135" y="5489853"/>
              <a:ext cx="776184" cy="292659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 smtClean="0">
                  <a:solidFill>
                    <a:srgbClr val="0000FF"/>
                  </a:solidFill>
                </a:rPr>
                <a:t>raw_data</a:t>
              </a:r>
              <a:endParaRPr lang="en-GB" sz="12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05539" y="900206"/>
            <a:ext cx="3534400" cy="3572126"/>
            <a:chOff x="3605539" y="900206"/>
            <a:chExt cx="3534400" cy="3572126"/>
          </a:xfrm>
        </p:grpSpPr>
        <p:grpSp>
          <p:nvGrpSpPr>
            <p:cNvPr id="143" name="Group 142"/>
            <p:cNvGrpSpPr/>
            <p:nvPr/>
          </p:nvGrpSpPr>
          <p:grpSpPr>
            <a:xfrm>
              <a:off x="3605539" y="900206"/>
              <a:ext cx="3534400" cy="3572126"/>
              <a:chOff x="3605539" y="900206"/>
              <a:chExt cx="3534400" cy="3572126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605539" y="2600113"/>
                <a:ext cx="106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4831127" y="900206"/>
                <a:ext cx="99597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analysis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H="1">
                <a:off x="5320479" y="1192865"/>
                <a:ext cx="8633" cy="31362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5330179" y="1656054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5322650" y="305245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5322650" y="348480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ectangle 90"/>
              <p:cNvSpPr/>
              <p:nvPr/>
            </p:nvSpPr>
            <p:spPr>
              <a:xfrm>
                <a:off x="5675774" y="1509724"/>
                <a:ext cx="104051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669751" y="2913476"/>
                <a:ext cx="103901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scripts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669751" y="3338478"/>
                <a:ext cx="104396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plots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flipH="1">
                <a:off x="5321582" y="3907865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5668683" y="3761536"/>
                <a:ext cx="104396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tables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>
                <a:off x="6110954" y="1802383"/>
                <a:ext cx="1330" cy="2435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 96"/>
              <p:cNvSpPr/>
              <p:nvPr/>
            </p:nvSpPr>
            <p:spPr>
              <a:xfrm>
                <a:off x="6110954" y="1984284"/>
                <a:ext cx="79276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err="1" smtClean="0">
                    <a:solidFill>
                      <a:schemeClr val="tx1"/>
                    </a:solidFill>
                  </a:rPr>
                  <a:t>raw_data</a:t>
                </a:r>
                <a:endParaRPr lang="en-GB" sz="12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5827097" y="1802383"/>
                <a:ext cx="0" cy="85582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5827097" y="2432102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6197362" y="2318375"/>
                <a:ext cx="9425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README.txt</a:t>
                </a:r>
                <a:endParaRPr lang="en-GB" sz="1200" dirty="0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5827097" y="2658206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6197362" y="2544478"/>
                <a:ext cx="8863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codebook</a:t>
                </a:r>
                <a:endParaRPr lang="en-GB" sz="1200" dirty="0"/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4998235" y="2908959"/>
                <a:ext cx="32525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3889413" y="2776047"/>
                <a:ext cx="1111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err="1" smtClean="0"/>
                  <a:t>project.Rproj</a:t>
                </a:r>
                <a:endParaRPr lang="en-GB" sz="1200" dirty="0"/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4998235" y="3259068"/>
                <a:ext cx="325255" cy="505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4039611" y="3125910"/>
                <a:ext cx="9635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err="1" smtClean="0"/>
                  <a:t>project.Rmd</a:t>
                </a:r>
                <a:endParaRPr lang="en-GB" sz="1200" dirty="0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995223" y="3696821"/>
                <a:ext cx="325255" cy="505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3889413" y="3558829"/>
                <a:ext cx="11137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README.md</a:t>
                </a:r>
                <a:endParaRPr lang="en-GB" sz="1200" dirty="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H="1">
                <a:off x="5321582" y="4326002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/>
              <p:cNvSpPr/>
              <p:nvPr/>
            </p:nvSpPr>
            <p:spPr>
              <a:xfrm>
                <a:off x="5668683" y="4179673"/>
                <a:ext cx="104396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A.N. Other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0578" y="1462330"/>
              <a:ext cx="629293" cy="62929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5"/>
            <a:srcRect t="28023" b="28325"/>
            <a:stretch/>
          </p:blipFill>
          <p:spPr>
            <a:xfrm>
              <a:off x="4127104" y="2201278"/>
              <a:ext cx="996994" cy="435217"/>
            </a:xfrm>
            <a:prstGeom prst="rect">
              <a:avLst/>
            </a:prstGeom>
          </p:spPr>
        </p:pic>
      </p:grpSp>
      <p:sp>
        <p:nvSpPr>
          <p:cNvPr id="147" name="Arc 146"/>
          <p:cNvSpPr/>
          <p:nvPr/>
        </p:nvSpPr>
        <p:spPr>
          <a:xfrm rot="14548886" flipH="1">
            <a:off x="6447476" y="2300132"/>
            <a:ext cx="1775870" cy="5419798"/>
          </a:xfrm>
          <a:prstGeom prst="arc">
            <a:avLst>
              <a:gd name="adj1" fmla="val 16705672"/>
              <a:gd name="adj2" fmla="val 644136"/>
            </a:avLst>
          </a:prstGeom>
          <a:ln w="19050">
            <a:solidFill>
              <a:srgbClr val="FFCC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7852388" y="4405777"/>
            <a:ext cx="5384935" cy="2145899"/>
            <a:chOff x="7852388" y="4405777"/>
            <a:chExt cx="5384935" cy="2145899"/>
          </a:xfrm>
        </p:grpSpPr>
        <p:sp>
          <p:nvSpPr>
            <p:cNvPr id="148" name="Arc 147"/>
            <p:cNvSpPr/>
            <p:nvPr/>
          </p:nvSpPr>
          <p:spPr>
            <a:xfrm rot="16200000" flipH="1">
              <a:off x="9579299" y="2678866"/>
              <a:ext cx="1931113" cy="5384935"/>
            </a:xfrm>
            <a:prstGeom prst="arc">
              <a:avLst>
                <a:gd name="adj1" fmla="val 16705672"/>
                <a:gd name="adj2" fmla="val 644136"/>
              </a:avLst>
            </a:prstGeom>
            <a:ln w="19050">
              <a:solidFill>
                <a:srgbClr val="FFCC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Arc 148"/>
            <p:cNvSpPr/>
            <p:nvPr/>
          </p:nvSpPr>
          <p:spPr>
            <a:xfrm rot="18115786">
              <a:off x="9073207" y="4212474"/>
              <a:ext cx="1618075" cy="3060330"/>
            </a:xfrm>
            <a:prstGeom prst="arc">
              <a:avLst>
                <a:gd name="adj1" fmla="val 16705672"/>
                <a:gd name="adj2" fmla="val 3113170"/>
              </a:avLst>
            </a:prstGeom>
            <a:ln w="19050">
              <a:solidFill>
                <a:srgbClr val="FFCC0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668682" y="1554003"/>
            <a:ext cx="3341530" cy="4170102"/>
            <a:chOff x="5668682" y="1554003"/>
            <a:chExt cx="3341530" cy="4170102"/>
          </a:xfrm>
        </p:grpSpPr>
        <p:grpSp>
          <p:nvGrpSpPr>
            <p:cNvPr id="163" name="Group 162"/>
            <p:cNvGrpSpPr/>
            <p:nvPr/>
          </p:nvGrpSpPr>
          <p:grpSpPr>
            <a:xfrm>
              <a:off x="5668682" y="1554003"/>
              <a:ext cx="3341530" cy="3607621"/>
              <a:chOff x="5668682" y="1554003"/>
              <a:chExt cx="3341530" cy="3607621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5668682" y="1554003"/>
                <a:ext cx="1990377" cy="3607621"/>
                <a:chOff x="5668682" y="1554003"/>
                <a:chExt cx="1990377" cy="3607621"/>
              </a:xfrm>
            </p:grpSpPr>
            <p:sp>
              <p:nvSpPr>
                <p:cNvPr id="168" name="Arc 167"/>
                <p:cNvSpPr/>
                <p:nvPr/>
              </p:nvSpPr>
              <p:spPr>
                <a:xfrm>
                  <a:off x="5668682" y="1554003"/>
                  <a:ext cx="1772649" cy="3607620"/>
                </a:xfrm>
                <a:prstGeom prst="arc">
                  <a:avLst>
                    <a:gd name="adj1" fmla="val 16746886"/>
                    <a:gd name="adj2" fmla="val 3726652"/>
                  </a:avLst>
                </a:prstGeom>
                <a:ln w="19050">
                  <a:solidFill>
                    <a:srgbClr val="33CC33"/>
                  </a:solidFill>
                  <a:prstDash val="dash"/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6147137" y="4708066"/>
                  <a:ext cx="1511922" cy="453558"/>
                </a:xfrm>
                <a:prstGeom prst="rect">
                  <a:avLst/>
                </a:prstGeom>
                <a:noFill/>
                <a:ln w="19050">
                  <a:solidFill>
                    <a:srgbClr val="33CC3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6407816" y="4753749"/>
                  <a:ext cx="995970" cy="35355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Data DOIs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2388" y="4818597"/>
                <a:ext cx="1157824" cy="303193"/>
              </a:xfrm>
              <a:prstGeom prst="rect">
                <a:avLst/>
              </a:prstGeom>
            </p:spPr>
          </p:pic>
          <p:pic>
            <p:nvPicPr>
              <p:cNvPr id="167" name="Picture 166" descr="Image result for figshar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2854" y="4303433"/>
                <a:ext cx="1047149" cy="3950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4" name="Picture 4" descr="Image result for zenodo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1331" y="5130129"/>
              <a:ext cx="1484941" cy="593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up 170"/>
          <p:cNvGrpSpPr/>
          <p:nvPr/>
        </p:nvGrpSpPr>
        <p:grpSpPr>
          <a:xfrm>
            <a:off x="1540590" y="1074420"/>
            <a:ext cx="4569002" cy="6164120"/>
            <a:chOff x="1540590" y="1074420"/>
            <a:chExt cx="4569002" cy="6164120"/>
          </a:xfrm>
        </p:grpSpPr>
        <p:grpSp>
          <p:nvGrpSpPr>
            <p:cNvPr id="172" name="Group 171"/>
            <p:cNvGrpSpPr/>
            <p:nvPr/>
          </p:nvGrpSpPr>
          <p:grpSpPr>
            <a:xfrm>
              <a:off x="1540590" y="1074420"/>
              <a:ext cx="4569002" cy="6164120"/>
              <a:chOff x="1540590" y="1074420"/>
              <a:chExt cx="4569002" cy="6164120"/>
            </a:xfrm>
          </p:grpSpPr>
          <p:sp>
            <p:nvSpPr>
              <p:cNvPr id="175" name="Arc 174"/>
              <p:cNvSpPr/>
              <p:nvPr/>
            </p:nvSpPr>
            <p:spPr>
              <a:xfrm flipH="1">
                <a:off x="3290428" y="1074420"/>
                <a:ext cx="2819164" cy="6164120"/>
              </a:xfrm>
              <a:prstGeom prst="arc">
                <a:avLst>
                  <a:gd name="adj1" fmla="val 16200000"/>
                  <a:gd name="adj2" fmla="val 409424"/>
                </a:avLst>
              </a:prstGeom>
              <a:ln w="19050">
                <a:solidFill>
                  <a:srgbClr val="FF0000"/>
                </a:solidFill>
                <a:prstDash val="dash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76" name="Group 175"/>
              <p:cNvGrpSpPr/>
              <p:nvPr/>
            </p:nvGrpSpPr>
            <p:grpSpPr>
              <a:xfrm>
                <a:off x="1540590" y="4344707"/>
                <a:ext cx="3717036" cy="2460208"/>
                <a:chOff x="1540590" y="4344707"/>
                <a:chExt cx="3717036" cy="2460208"/>
              </a:xfrm>
            </p:grpSpPr>
            <p:sp>
              <p:nvSpPr>
                <p:cNvPr id="177" name="TextBox 176"/>
                <p:cNvSpPr txBox="1"/>
                <p:nvPr/>
              </p:nvSpPr>
              <p:spPr>
                <a:xfrm>
                  <a:off x="4153960" y="6029785"/>
                  <a:ext cx="9229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codebook</a:t>
                  </a:r>
                  <a:endParaRPr lang="en-GB" sz="1200" dirty="0"/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1540590" y="4344707"/>
                  <a:ext cx="3717036" cy="246020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794308" y="4405775"/>
                  <a:ext cx="995970" cy="48440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OSF / GitHub</a:t>
                  </a:r>
                </a:p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Project DOIs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3292231" y="4892040"/>
                  <a:ext cx="1129" cy="16641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3293360" y="5161623"/>
                  <a:ext cx="354167" cy="1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3285831" y="6558028"/>
                  <a:ext cx="354167" cy="1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Rectangle 182"/>
                <p:cNvSpPr/>
                <p:nvPr/>
              </p:nvSpPr>
              <p:spPr>
                <a:xfrm>
                  <a:off x="3638956" y="5015293"/>
                  <a:ext cx="1040516" cy="29265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data</a:t>
                  </a:r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3632932" y="6419045"/>
                  <a:ext cx="1039010" cy="29265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 smtClean="0">
                      <a:solidFill>
                        <a:schemeClr val="tx1"/>
                      </a:solidFill>
                    </a:rPr>
                    <a:t>scripts</a:t>
                  </a:r>
                  <a:endParaRPr lang="en-GB" sz="12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3790278" y="5307953"/>
                  <a:ext cx="0" cy="85582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3790278" y="5937672"/>
                  <a:ext cx="39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/>
                <p:cNvSpPr txBox="1"/>
                <p:nvPr/>
              </p:nvSpPr>
              <p:spPr>
                <a:xfrm>
                  <a:off x="4143398" y="5801084"/>
                  <a:ext cx="10880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200" dirty="0" smtClean="0"/>
                    <a:t>README.txt</a:t>
                  </a:r>
                  <a:endParaRPr lang="en-GB" sz="1200" dirty="0"/>
                </a:p>
              </p:txBody>
            </p:sp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3790278" y="6163775"/>
                  <a:ext cx="39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961416" y="6222608"/>
                  <a:ext cx="261844" cy="29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0" name="TextBox 189"/>
                <p:cNvSpPr txBox="1"/>
                <p:nvPr/>
              </p:nvSpPr>
              <p:spPr>
                <a:xfrm>
                  <a:off x="1899093" y="6082076"/>
                  <a:ext cx="10702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1200" dirty="0" smtClean="0"/>
                    <a:t>README.md</a:t>
                  </a:r>
                  <a:endParaRPr lang="en-GB" sz="1200" dirty="0"/>
                </a:p>
              </p:txBody>
            </p:sp>
            <p:cxnSp>
              <p:nvCxnSpPr>
                <p:cNvPr id="191" name="Straight Connector 190"/>
                <p:cNvCxnSpPr/>
                <p:nvPr/>
              </p:nvCxnSpPr>
              <p:spPr>
                <a:xfrm flipV="1">
                  <a:off x="2961416" y="6539865"/>
                  <a:ext cx="261844" cy="176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/>
                <p:cNvSpPr txBox="1"/>
                <p:nvPr/>
              </p:nvSpPr>
              <p:spPr>
                <a:xfrm>
                  <a:off x="2180301" y="6423959"/>
                  <a:ext cx="789045" cy="225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GB" sz="1200" dirty="0" smtClean="0"/>
                    <a:t>LICENCE</a:t>
                  </a:r>
                  <a:endParaRPr lang="en-GB" sz="1200" dirty="0"/>
                </a:p>
              </p:txBody>
            </p:sp>
          </p:grpSp>
        </p:grpSp>
        <p:pic>
          <p:nvPicPr>
            <p:cNvPr id="173" name="Picture 2" descr="Image result for osf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39" y="4500933"/>
              <a:ext cx="907228" cy="3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Image result for github logo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37" b="33007"/>
            <a:stretch/>
          </p:blipFill>
          <p:spPr bwMode="auto">
            <a:xfrm>
              <a:off x="3889413" y="4457154"/>
              <a:ext cx="1240688" cy="36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045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does this allow us to do?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6147137" y="4708066"/>
            <a:ext cx="1511922" cy="453558"/>
            <a:chOff x="6147137" y="4708066"/>
            <a:chExt cx="1511922" cy="453558"/>
          </a:xfrm>
        </p:grpSpPr>
        <p:sp>
          <p:nvSpPr>
            <p:cNvPr id="169" name="Rectangle 168"/>
            <p:cNvSpPr/>
            <p:nvPr/>
          </p:nvSpPr>
          <p:spPr>
            <a:xfrm>
              <a:off x="6147137" y="4708066"/>
              <a:ext cx="1511922" cy="453558"/>
            </a:xfrm>
            <a:prstGeom prst="rect">
              <a:avLst/>
            </a:prstGeom>
            <a:noFill/>
            <a:ln w="19050">
              <a:solidFill>
                <a:srgbClr val="33CC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407816" y="4753749"/>
              <a:ext cx="995970" cy="3535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chemeClr val="tx1"/>
                  </a:solidFill>
                </a:rPr>
                <a:t>Data DOIs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540590" y="4344707"/>
            <a:ext cx="3717036" cy="2460208"/>
            <a:chOff x="1540590" y="4344707"/>
            <a:chExt cx="3717036" cy="2460208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40590" y="4344707"/>
              <a:ext cx="3717036" cy="2460208"/>
              <a:chOff x="1540590" y="4344707"/>
              <a:chExt cx="3717036" cy="2460208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153960" y="6029785"/>
                <a:ext cx="92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codebook</a:t>
                </a:r>
                <a:endParaRPr lang="en-GB" sz="1200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540590" y="4344707"/>
                <a:ext cx="3717036" cy="246020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794308" y="4405775"/>
                <a:ext cx="995970" cy="4844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OSF / GitHub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Project DOIs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 flipH="1">
                <a:off x="3292231" y="4892040"/>
                <a:ext cx="1129" cy="1664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3293360" y="5161623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3285831" y="655802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3638956" y="5015293"/>
                <a:ext cx="104051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632932" y="6419045"/>
                <a:ext cx="103901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scripts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3790278" y="5307953"/>
                <a:ext cx="0" cy="85582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3790278" y="5937672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/>
              <p:cNvSpPr txBox="1"/>
              <p:nvPr/>
            </p:nvSpPr>
            <p:spPr>
              <a:xfrm>
                <a:off x="4143398" y="5801084"/>
                <a:ext cx="1088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README.txt</a:t>
                </a:r>
                <a:endParaRPr lang="en-GB" sz="1200" dirty="0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>
                <a:off x="3790278" y="6163775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961416" y="6222608"/>
                <a:ext cx="259939" cy="102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1899093" y="6082076"/>
                <a:ext cx="1070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README.md</a:t>
                </a:r>
                <a:endParaRPr lang="en-GB" sz="12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961416" y="6541631"/>
                <a:ext cx="259939" cy="13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/>
              <p:cNvSpPr txBox="1"/>
              <p:nvPr/>
            </p:nvSpPr>
            <p:spPr>
              <a:xfrm>
                <a:off x="2180301" y="6423959"/>
                <a:ext cx="789045" cy="22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LICENCE</a:t>
                </a:r>
                <a:endParaRPr lang="en-GB" sz="1200" dirty="0"/>
              </a:p>
            </p:txBody>
          </p:sp>
        </p:grpSp>
        <p:pic>
          <p:nvPicPr>
            <p:cNvPr id="173" name="Picture 2" descr="Image result for osf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39" y="4500933"/>
              <a:ext cx="907228" cy="3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Image result for github log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37" b="33007"/>
            <a:stretch/>
          </p:blipFill>
          <p:spPr bwMode="auto">
            <a:xfrm>
              <a:off x="3889413" y="4457154"/>
              <a:ext cx="1240688" cy="36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Group 82"/>
          <p:cNvGrpSpPr/>
          <p:nvPr/>
        </p:nvGrpSpPr>
        <p:grpSpPr>
          <a:xfrm>
            <a:off x="10313686" y="5662032"/>
            <a:ext cx="1407077" cy="997834"/>
            <a:chOff x="10319940" y="1211820"/>
            <a:chExt cx="1407077" cy="997834"/>
          </a:xfrm>
        </p:grpSpPr>
        <p:pic>
          <p:nvPicPr>
            <p:cNvPr id="84" name="Picture 83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12"/>
            <a:stretch/>
          </p:blipFill>
          <p:spPr>
            <a:xfrm>
              <a:off x="10608118" y="1512901"/>
              <a:ext cx="874084" cy="696753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10319940" y="1211820"/>
              <a:ext cx="1407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Publications</a:t>
              </a:r>
              <a:endParaRPr lang="en-GB" sz="1600" dirty="0"/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10114702" y="5582261"/>
            <a:ext cx="1606061" cy="1163028"/>
          </a:xfrm>
          <a:prstGeom prst="roundRect">
            <a:avLst/>
          </a:prstGeom>
          <a:solidFill>
            <a:srgbClr val="0066FF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Access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1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does this allow us to do?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6147137" y="4708066"/>
            <a:ext cx="1511922" cy="453558"/>
            <a:chOff x="6147137" y="4708066"/>
            <a:chExt cx="1511922" cy="453558"/>
          </a:xfrm>
        </p:grpSpPr>
        <p:sp>
          <p:nvSpPr>
            <p:cNvPr id="169" name="Rectangle 168"/>
            <p:cNvSpPr/>
            <p:nvPr/>
          </p:nvSpPr>
          <p:spPr>
            <a:xfrm>
              <a:off x="6147137" y="4708066"/>
              <a:ext cx="1511922" cy="453558"/>
            </a:xfrm>
            <a:prstGeom prst="rect">
              <a:avLst/>
            </a:prstGeom>
            <a:noFill/>
            <a:ln w="19050">
              <a:solidFill>
                <a:srgbClr val="33CC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407816" y="4753749"/>
              <a:ext cx="995970" cy="3535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chemeClr val="tx1"/>
                  </a:solidFill>
                </a:rPr>
                <a:t>Data DOIs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540590" y="4344707"/>
            <a:ext cx="3717036" cy="2460208"/>
            <a:chOff x="1540590" y="4344707"/>
            <a:chExt cx="3717036" cy="2460208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40590" y="4344707"/>
              <a:ext cx="3717036" cy="2460208"/>
              <a:chOff x="1540590" y="4344707"/>
              <a:chExt cx="3717036" cy="2460208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153960" y="6029785"/>
                <a:ext cx="92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codebook</a:t>
                </a:r>
                <a:endParaRPr lang="en-GB" sz="1200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540590" y="4344707"/>
                <a:ext cx="3717036" cy="246020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794308" y="4405775"/>
                <a:ext cx="995970" cy="4844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OSF / GitHub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Project DOIs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 flipH="1">
                <a:off x="3292231" y="4892040"/>
                <a:ext cx="1129" cy="1664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3293360" y="5161623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3285831" y="655802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3638956" y="5015293"/>
                <a:ext cx="104051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632932" y="6419045"/>
                <a:ext cx="103901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scripts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3790278" y="5307953"/>
                <a:ext cx="0" cy="85582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3790278" y="5937672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/>
              <p:cNvSpPr txBox="1"/>
              <p:nvPr/>
            </p:nvSpPr>
            <p:spPr>
              <a:xfrm>
                <a:off x="4143398" y="5801084"/>
                <a:ext cx="1088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README.txt</a:t>
                </a:r>
                <a:endParaRPr lang="en-GB" sz="1200" dirty="0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>
                <a:off x="3790278" y="6163775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V="1">
                <a:off x="2961416" y="6221730"/>
                <a:ext cx="250414" cy="87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1899093" y="6082076"/>
                <a:ext cx="1070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README.md</a:t>
                </a:r>
                <a:endParaRPr lang="en-GB" sz="12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961416" y="6541631"/>
                <a:ext cx="248509" cy="13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/>
              <p:cNvSpPr txBox="1"/>
              <p:nvPr/>
            </p:nvSpPr>
            <p:spPr>
              <a:xfrm>
                <a:off x="2180301" y="6423959"/>
                <a:ext cx="789045" cy="22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LICENCE</a:t>
                </a:r>
                <a:endParaRPr lang="en-GB" sz="1200" dirty="0"/>
              </a:p>
            </p:txBody>
          </p:sp>
        </p:grpSp>
        <p:pic>
          <p:nvPicPr>
            <p:cNvPr id="173" name="Picture 2" descr="Image result for osf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39" y="4500933"/>
              <a:ext cx="907228" cy="3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Image result for github log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37" b="33007"/>
            <a:stretch/>
          </p:blipFill>
          <p:spPr bwMode="auto">
            <a:xfrm>
              <a:off x="3889413" y="4457154"/>
              <a:ext cx="1240688" cy="36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ounded Rectangle 30"/>
          <p:cNvSpPr/>
          <p:nvPr/>
        </p:nvSpPr>
        <p:spPr>
          <a:xfrm>
            <a:off x="5921212" y="4602480"/>
            <a:ext cx="1922308" cy="705472"/>
          </a:xfrm>
          <a:prstGeom prst="roundRect">
            <a:avLst/>
          </a:prstGeom>
          <a:solidFill>
            <a:srgbClr val="7030A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Data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0313686" y="5662032"/>
            <a:ext cx="1407077" cy="997834"/>
            <a:chOff x="10319940" y="1211820"/>
            <a:chExt cx="1407077" cy="997834"/>
          </a:xfrm>
        </p:grpSpPr>
        <p:pic>
          <p:nvPicPr>
            <p:cNvPr id="33" name="Picture 32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12"/>
            <a:stretch/>
          </p:blipFill>
          <p:spPr>
            <a:xfrm>
              <a:off x="10608118" y="1512901"/>
              <a:ext cx="874084" cy="69675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0319940" y="1211820"/>
              <a:ext cx="1407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Publications</a:t>
              </a:r>
              <a:endParaRPr lang="en-GB" sz="1600" dirty="0"/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10114702" y="5582261"/>
            <a:ext cx="1606061" cy="1163028"/>
          </a:xfrm>
          <a:prstGeom prst="roundRect">
            <a:avLst/>
          </a:prstGeom>
          <a:solidFill>
            <a:srgbClr val="0066FF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Access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7" b="15491"/>
          <a:stretch/>
        </p:blipFill>
        <p:spPr bwMode="auto">
          <a:xfrm>
            <a:off x="-25850" y="0"/>
            <a:ext cx="10162572" cy="68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90560" y="0"/>
            <a:ext cx="42976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734046" y="671332"/>
            <a:ext cx="7457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Spreadsheets:</a:t>
            </a:r>
          </a:p>
          <a:p>
            <a:pPr algn="r"/>
            <a:r>
              <a:rPr lang="en-GB" sz="4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dystopian moonscape of unrecorded user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4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actions </a:t>
            </a:r>
          </a:p>
          <a:p>
            <a:pPr algn="r"/>
            <a:endParaRPr lang="en-GB" sz="4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GB" sz="40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Jenny Bryan</a:t>
            </a:r>
            <a:endParaRPr lang="en-GB" sz="4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does this allow us to do?</a:t>
            </a:r>
          </a:p>
        </p:txBody>
      </p:sp>
      <p:grpSp>
        <p:nvGrpSpPr>
          <p:cNvPr id="165" name="Group 164"/>
          <p:cNvGrpSpPr/>
          <p:nvPr/>
        </p:nvGrpSpPr>
        <p:grpSpPr>
          <a:xfrm>
            <a:off x="6147137" y="4708066"/>
            <a:ext cx="1511922" cy="453558"/>
            <a:chOff x="6147137" y="4708066"/>
            <a:chExt cx="1511922" cy="453558"/>
          </a:xfrm>
        </p:grpSpPr>
        <p:sp>
          <p:nvSpPr>
            <p:cNvPr id="169" name="Rectangle 168"/>
            <p:cNvSpPr/>
            <p:nvPr/>
          </p:nvSpPr>
          <p:spPr>
            <a:xfrm>
              <a:off x="6147137" y="4708066"/>
              <a:ext cx="1511922" cy="453558"/>
            </a:xfrm>
            <a:prstGeom prst="rect">
              <a:avLst/>
            </a:prstGeom>
            <a:noFill/>
            <a:ln w="19050">
              <a:solidFill>
                <a:srgbClr val="33CC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407816" y="4753749"/>
              <a:ext cx="995970" cy="3535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chemeClr val="tx1"/>
                  </a:solidFill>
                </a:rPr>
                <a:t>Data DOIs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540590" y="4344707"/>
            <a:ext cx="3717036" cy="2460208"/>
            <a:chOff x="1540590" y="4344707"/>
            <a:chExt cx="3717036" cy="2460208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40590" y="4344707"/>
              <a:ext cx="3717036" cy="2460208"/>
              <a:chOff x="1540590" y="4344707"/>
              <a:chExt cx="3717036" cy="2460208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153960" y="6029785"/>
                <a:ext cx="92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codebook</a:t>
                </a:r>
                <a:endParaRPr lang="en-GB" sz="1200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540590" y="4344707"/>
                <a:ext cx="3717036" cy="246020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794308" y="4405775"/>
                <a:ext cx="995970" cy="4844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OSF / GitHub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Project DOIs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 flipH="1">
                <a:off x="3292231" y="4892040"/>
                <a:ext cx="1129" cy="1664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3293360" y="5161623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3285831" y="655802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3638956" y="5015293"/>
                <a:ext cx="104051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632932" y="6419045"/>
                <a:ext cx="103901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scripts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3790278" y="5307953"/>
                <a:ext cx="0" cy="85582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3790278" y="5937672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/>
              <p:cNvSpPr txBox="1"/>
              <p:nvPr/>
            </p:nvSpPr>
            <p:spPr>
              <a:xfrm>
                <a:off x="4143398" y="5801084"/>
                <a:ext cx="1088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README.txt</a:t>
                </a:r>
                <a:endParaRPr lang="en-GB" sz="1200" dirty="0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>
                <a:off x="3790278" y="6163775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961416" y="6222608"/>
                <a:ext cx="261844" cy="293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1899093" y="6082076"/>
                <a:ext cx="1070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README.md</a:t>
                </a:r>
                <a:endParaRPr lang="en-GB" sz="12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961416" y="6541631"/>
                <a:ext cx="261844" cy="13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/>
              <p:cNvSpPr txBox="1"/>
              <p:nvPr/>
            </p:nvSpPr>
            <p:spPr>
              <a:xfrm>
                <a:off x="2180301" y="6423959"/>
                <a:ext cx="789045" cy="22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LICENCE</a:t>
                </a:r>
                <a:endParaRPr lang="en-GB" sz="1200" dirty="0"/>
              </a:p>
            </p:txBody>
          </p:sp>
        </p:grpSp>
        <p:pic>
          <p:nvPicPr>
            <p:cNvPr id="173" name="Picture 2" descr="Image result for osf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39" y="4500933"/>
              <a:ext cx="907228" cy="3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Image result for github logo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37" b="33007"/>
            <a:stretch/>
          </p:blipFill>
          <p:spPr bwMode="auto">
            <a:xfrm>
              <a:off x="3889413" y="4457154"/>
              <a:ext cx="1240688" cy="36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ounded Rectangle 31"/>
          <p:cNvSpPr/>
          <p:nvPr/>
        </p:nvSpPr>
        <p:spPr>
          <a:xfrm>
            <a:off x="5921212" y="4602480"/>
            <a:ext cx="1922308" cy="705472"/>
          </a:xfrm>
          <a:prstGeom prst="roundRect">
            <a:avLst/>
          </a:prstGeom>
          <a:solidFill>
            <a:srgbClr val="7030A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Data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0313686" y="5662032"/>
            <a:ext cx="1407077" cy="997834"/>
            <a:chOff x="10319940" y="1211820"/>
            <a:chExt cx="1407077" cy="997834"/>
          </a:xfrm>
        </p:grpSpPr>
        <p:pic>
          <p:nvPicPr>
            <p:cNvPr id="34" name="Picture 33" descr="Screen Clippi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12"/>
            <a:stretch/>
          </p:blipFill>
          <p:spPr>
            <a:xfrm>
              <a:off x="10608118" y="1512901"/>
              <a:ext cx="874084" cy="69675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0319940" y="1211820"/>
              <a:ext cx="1407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Publications</a:t>
              </a:r>
              <a:endParaRPr lang="en-GB" sz="1600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0114702" y="5582261"/>
            <a:ext cx="1606061" cy="1163028"/>
          </a:xfrm>
          <a:prstGeom prst="roundRect">
            <a:avLst/>
          </a:prstGeom>
          <a:solidFill>
            <a:srgbClr val="0066FF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Access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087120" y="4226560"/>
            <a:ext cx="4595053" cy="2620573"/>
          </a:xfrm>
          <a:prstGeom prst="roundRect">
            <a:avLst/>
          </a:prstGeom>
          <a:solidFill>
            <a:srgbClr val="00FF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Source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6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does this allow us to do?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0313686" y="5662032"/>
            <a:ext cx="1407077" cy="997834"/>
            <a:chOff x="10319940" y="1211820"/>
            <a:chExt cx="1407077" cy="997834"/>
          </a:xfrm>
        </p:grpSpPr>
        <p:pic>
          <p:nvPicPr>
            <p:cNvPr id="145" name="Picture 144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12"/>
            <a:stretch/>
          </p:blipFill>
          <p:spPr>
            <a:xfrm>
              <a:off x="10608118" y="1512901"/>
              <a:ext cx="874084" cy="696753"/>
            </a:xfrm>
            <a:prstGeom prst="rect">
              <a:avLst/>
            </a:prstGeom>
          </p:spPr>
        </p:pic>
        <p:sp>
          <p:nvSpPr>
            <p:cNvPr id="146" name="TextBox 145"/>
            <p:cNvSpPr txBox="1"/>
            <p:nvPr/>
          </p:nvSpPr>
          <p:spPr>
            <a:xfrm>
              <a:off x="10319940" y="1211820"/>
              <a:ext cx="14070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Publications</a:t>
              </a:r>
              <a:endParaRPr lang="en-GB" sz="1600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6147137" y="4708066"/>
            <a:ext cx="1511922" cy="453558"/>
            <a:chOff x="6147137" y="4708066"/>
            <a:chExt cx="1511922" cy="453558"/>
          </a:xfrm>
        </p:grpSpPr>
        <p:sp>
          <p:nvSpPr>
            <p:cNvPr id="169" name="Rectangle 168"/>
            <p:cNvSpPr/>
            <p:nvPr/>
          </p:nvSpPr>
          <p:spPr>
            <a:xfrm>
              <a:off x="6147137" y="4708066"/>
              <a:ext cx="1511922" cy="453558"/>
            </a:xfrm>
            <a:prstGeom prst="rect">
              <a:avLst/>
            </a:prstGeom>
            <a:noFill/>
            <a:ln w="19050">
              <a:solidFill>
                <a:srgbClr val="33CC3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407816" y="4753749"/>
              <a:ext cx="995970" cy="35355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chemeClr val="tx1"/>
                  </a:solidFill>
                </a:rPr>
                <a:t>Data DOIs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540590" y="4344707"/>
            <a:ext cx="3717036" cy="2460208"/>
            <a:chOff x="1540590" y="4344707"/>
            <a:chExt cx="3717036" cy="2460208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40590" y="4344707"/>
              <a:ext cx="3717036" cy="2460208"/>
              <a:chOff x="1540590" y="4344707"/>
              <a:chExt cx="3717036" cy="2460208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4153960" y="6029785"/>
                <a:ext cx="92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codebook</a:t>
                </a:r>
                <a:endParaRPr lang="en-GB" sz="1200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540590" y="4344707"/>
                <a:ext cx="3717036" cy="246020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794308" y="4405775"/>
                <a:ext cx="995970" cy="48440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OSF / GitHub</a:t>
                </a:r>
              </a:p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Project DOIs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 flipH="1">
                <a:off x="3292231" y="4892040"/>
                <a:ext cx="1129" cy="1664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>
                <a:off x="3293360" y="5161623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>
                <a:off x="3285831" y="6558028"/>
                <a:ext cx="354167" cy="1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3638956" y="5015293"/>
                <a:ext cx="1040516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632932" y="6419045"/>
                <a:ext cx="1039010" cy="2926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scripts</a:t>
                </a:r>
                <a:endParaRPr lang="en-GB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3790278" y="5307953"/>
                <a:ext cx="0" cy="85582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3790278" y="5937672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TextBox 186"/>
              <p:cNvSpPr txBox="1"/>
              <p:nvPr/>
            </p:nvSpPr>
            <p:spPr>
              <a:xfrm>
                <a:off x="4143398" y="5801084"/>
                <a:ext cx="10880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/>
                  <a:t>README.txt</a:t>
                </a:r>
                <a:endParaRPr lang="en-GB" sz="1200" dirty="0"/>
              </a:p>
            </p:txBody>
          </p:sp>
          <p:cxnSp>
            <p:nvCxnSpPr>
              <p:cNvPr id="188" name="Straight Connector 187"/>
              <p:cNvCxnSpPr/>
              <p:nvPr/>
            </p:nvCxnSpPr>
            <p:spPr>
              <a:xfrm>
                <a:off x="3790278" y="6163775"/>
                <a:ext cx="39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2961416" y="6222608"/>
                <a:ext cx="254224" cy="293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1899093" y="6082076"/>
                <a:ext cx="10702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README.md</a:t>
                </a:r>
                <a:endParaRPr lang="en-GB" sz="1200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961416" y="6541631"/>
                <a:ext cx="254224" cy="13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/>
              <p:cNvSpPr txBox="1"/>
              <p:nvPr/>
            </p:nvSpPr>
            <p:spPr>
              <a:xfrm>
                <a:off x="2180301" y="6423959"/>
                <a:ext cx="789045" cy="22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200" dirty="0" smtClean="0"/>
                  <a:t>LICENCE</a:t>
                </a:r>
                <a:endParaRPr lang="en-GB" sz="1200" dirty="0"/>
              </a:p>
            </p:txBody>
          </p:sp>
        </p:grpSp>
        <p:pic>
          <p:nvPicPr>
            <p:cNvPr id="173" name="Picture 2" descr="Image result for osf log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539" y="4500933"/>
              <a:ext cx="907228" cy="34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2" descr="Image result for github logo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637" b="33007"/>
            <a:stretch/>
          </p:blipFill>
          <p:spPr bwMode="auto">
            <a:xfrm>
              <a:off x="3889413" y="4457154"/>
              <a:ext cx="1240688" cy="366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ounded Rectangle 30"/>
          <p:cNvSpPr/>
          <p:nvPr/>
        </p:nvSpPr>
        <p:spPr>
          <a:xfrm>
            <a:off x="10114702" y="5582261"/>
            <a:ext cx="1606061" cy="1163028"/>
          </a:xfrm>
          <a:prstGeom prst="roundRect">
            <a:avLst/>
          </a:prstGeom>
          <a:solidFill>
            <a:srgbClr val="0066FF">
              <a:alpha val="6666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Access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921212" y="4602480"/>
            <a:ext cx="1922308" cy="705472"/>
          </a:xfrm>
          <a:prstGeom prst="roundRect">
            <a:avLst/>
          </a:prstGeom>
          <a:solidFill>
            <a:srgbClr val="7030A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Data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0706" y="1052372"/>
            <a:ext cx="11059833" cy="5111491"/>
            <a:chOff x="800706" y="1052372"/>
            <a:chExt cx="11059833" cy="5111491"/>
          </a:xfrm>
        </p:grpSpPr>
        <p:sp>
          <p:nvSpPr>
            <p:cNvPr id="33" name="Rounded Rectangle 32"/>
            <p:cNvSpPr/>
            <p:nvPr/>
          </p:nvSpPr>
          <p:spPr>
            <a:xfrm>
              <a:off x="1899093" y="1052372"/>
              <a:ext cx="8215610" cy="2565503"/>
            </a:xfrm>
            <a:prstGeom prst="roundRect">
              <a:avLst/>
            </a:prstGeom>
            <a:solidFill>
              <a:srgbClr val="FFCC00">
                <a:alpha val="6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600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Open Materials</a:t>
              </a:r>
              <a:endParaRPr lang="en-GB" sz="66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Arc 34"/>
            <p:cNvSpPr/>
            <p:nvPr/>
          </p:nvSpPr>
          <p:spPr>
            <a:xfrm rot="1761177" flipH="1" flipV="1">
              <a:off x="800706" y="2228470"/>
              <a:ext cx="2137574" cy="2270934"/>
            </a:xfrm>
            <a:prstGeom prst="arc">
              <a:avLst>
                <a:gd name="adj1" fmla="val 16667803"/>
                <a:gd name="adj2" fmla="val 3057559"/>
              </a:avLst>
            </a:prstGeom>
            <a:ln w="57150">
              <a:solidFill>
                <a:srgbClr val="33CC33">
                  <a:alpha val="67000"/>
                </a:srgb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rc 35"/>
            <p:cNvSpPr/>
            <p:nvPr/>
          </p:nvSpPr>
          <p:spPr>
            <a:xfrm rot="19006993" flipV="1">
              <a:off x="8399004" y="2318095"/>
              <a:ext cx="3461535" cy="3845768"/>
            </a:xfrm>
            <a:prstGeom prst="arc">
              <a:avLst>
                <a:gd name="adj1" fmla="val 16667803"/>
                <a:gd name="adj2" fmla="val 2795504"/>
              </a:avLst>
            </a:prstGeom>
            <a:ln w="57150">
              <a:solidFill>
                <a:srgbClr val="0066FF">
                  <a:alpha val="67000"/>
                </a:srgbClr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6863825" y="3712166"/>
              <a:ext cx="1" cy="792594"/>
            </a:xfrm>
            <a:prstGeom prst="straightConnector1">
              <a:avLst/>
            </a:prstGeom>
            <a:ln w="76200">
              <a:solidFill>
                <a:srgbClr val="7030A0">
                  <a:alpha val="67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1087120" y="4226560"/>
            <a:ext cx="4595053" cy="2620573"/>
          </a:xfrm>
          <a:prstGeom prst="roundRect">
            <a:avLst/>
          </a:prstGeom>
          <a:solidFill>
            <a:srgbClr val="00FF0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Open Source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9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3" y="4773850"/>
            <a:ext cx="4123362" cy="1975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Mistakes can still happen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22" y="1123627"/>
            <a:ext cx="6617111" cy="573437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94166" y="6019799"/>
            <a:ext cx="3527759" cy="574730"/>
            <a:chOff x="627681" y="6019799"/>
            <a:chExt cx="3527759" cy="574730"/>
          </a:xfrm>
        </p:grpSpPr>
        <p:sp>
          <p:nvSpPr>
            <p:cNvPr id="5" name="Rectangle 4"/>
            <p:cNvSpPr/>
            <p:nvPr/>
          </p:nvSpPr>
          <p:spPr>
            <a:xfrm>
              <a:off x="627681" y="6168325"/>
              <a:ext cx="3527759" cy="426204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89660" y="6019799"/>
              <a:ext cx="3065780" cy="148525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3627"/>
            <a:ext cx="4001921" cy="33924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94166" y="3763505"/>
            <a:ext cx="3566014" cy="453325"/>
            <a:chOff x="627681" y="6168325"/>
            <a:chExt cx="3566014" cy="453325"/>
          </a:xfrm>
        </p:grpSpPr>
        <p:sp>
          <p:nvSpPr>
            <p:cNvPr id="11" name="Rectangle 10"/>
            <p:cNvSpPr/>
            <p:nvPr/>
          </p:nvSpPr>
          <p:spPr>
            <a:xfrm>
              <a:off x="627681" y="6168325"/>
              <a:ext cx="3566014" cy="304800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7681" y="6473125"/>
              <a:ext cx="1874374" cy="148525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6721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5920" y="188640"/>
            <a:ext cx="1149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The key is they can be detected and corrected!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90" y="1055392"/>
            <a:ext cx="8671394" cy="58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Acknowledgements</a:t>
            </a:r>
          </a:p>
        </p:txBody>
      </p:sp>
      <p:pic>
        <p:nvPicPr>
          <p:cNvPr id="3" name="Picture 2" descr="Screen Clipping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6"/>
          <a:stretch/>
        </p:blipFill>
        <p:spPr>
          <a:xfrm>
            <a:off x="1711480" y="4088723"/>
            <a:ext cx="1803369" cy="2086494"/>
          </a:xfrm>
          <a:prstGeom prst="rect">
            <a:avLst/>
          </a:prstGeom>
        </p:spPr>
      </p:pic>
      <p:pic>
        <p:nvPicPr>
          <p:cNvPr id="11" name="Picture 10" descr="Screen Clipping">
            <a:hlinkClick r:id="rId5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2"/>
          <a:stretch/>
        </p:blipFill>
        <p:spPr>
          <a:xfrm>
            <a:off x="3937284" y="4035279"/>
            <a:ext cx="1803369" cy="2139938"/>
          </a:xfrm>
          <a:prstGeom prst="rect">
            <a:avLst/>
          </a:prstGeom>
        </p:spPr>
      </p:pic>
      <p:pic>
        <p:nvPicPr>
          <p:cNvPr id="5" name="Picture 4" descr="Screen Clipping">
            <a:hlinkClick r:id="rId7"/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4"/>
          <a:stretch/>
        </p:blipFill>
        <p:spPr>
          <a:xfrm>
            <a:off x="2634663" y="1346881"/>
            <a:ext cx="1760373" cy="2251232"/>
          </a:xfrm>
          <a:prstGeom prst="rect">
            <a:avLst/>
          </a:prstGeom>
        </p:spPr>
      </p:pic>
      <p:pic>
        <p:nvPicPr>
          <p:cNvPr id="17" name="Picture 16" descr="Screen Clipping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08" y="1333728"/>
            <a:ext cx="1729890" cy="2232853"/>
          </a:xfrm>
          <a:prstGeom prst="rect">
            <a:avLst/>
          </a:prstGeom>
        </p:spPr>
      </p:pic>
      <p:pic>
        <p:nvPicPr>
          <p:cNvPr id="6" name="Picture 5" descr="Screen Clipping">
            <a:hlinkClick r:id="rId11"/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1"/>
          <a:stretch/>
        </p:blipFill>
        <p:spPr>
          <a:xfrm>
            <a:off x="7086270" y="1372880"/>
            <a:ext cx="1722269" cy="2132635"/>
          </a:xfrm>
          <a:prstGeom prst="rect">
            <a:avLst/>
          </a:prstGeom>
        </p:spPr>
      </p:pic>
      <p:pic>
        <p:nvPicPr>
          <p:cNvPr id="7" name="Picture 6" descr="Screen Clipping">
            <a:hlinkClick r:id="rId13"/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7"/>
          <a:stretch/>
        </p:blipFill>
        <p:spPr>
          <a:xfrm>
            <a:off x="9289211" y="1372880"/>
            <a:ext cx="1797889" cy="2133785"/>
          </a:xfrm>
          <a:prstGeom prst="rect">
            <a:avLst/>
          </a:prstGeom>
        </p:spPr>
      </p:pic>
      <p:pic>
        <p:nvPicPr>
          <p:cNvPr id="19" name="Picture 18" descr="Screen Clipping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54" y="4049836"/>
            <a:ext cx="1745131" cy="2164268"/>
          </a:xfrm>
          <a:prstGeom prst="rect">
            <a:avLst/>
          </a:prstGeom>
        </p:spPr>
      </p:pic>
      <p:pic>
        <p:nvPicPr>
          <p:cNvPr id="20" name="Picture 19" descr="Screen Clipping">
            <a:hlinkClick r:id="rId17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387" y="4033811"/>
            <a:ext cx="1935648" cy="2141406"/>
          </a:xfrm>
          <a:prstGeom prst="rect">
            <a:avLst/>
          </a:prstGeom>
        </p:spPr>
      </p:pic>
      <p:pic>
        <p:nvPicPr>
          <p:cNvPr id="21" name="Picture 20" descr="Screen Clipping">
            <a:hlinkClick r:id="rId19"/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"/>
          <a:stretch/>
        </p:blipFill>
        <p:spPr>
          <a:xfrm>
            <a:off x="454584" y="1346881"/>
            <a:ext cx="1699407" cy="220654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55670" y="3280410"/>
            <a:ext cx="872490" cy="305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4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21287"/>
            <a:ext cx="7391682" cy="53883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Excel is intuitive to use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11" y="3221766"/>
            <a:ext cx="4640829" cy="24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9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But a breeding ground for errors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0005" y="1398999"/>
            <a:ext cx="8179156" cy="2372901"/>
            <a:chOff x="340005" y="1398999"/>
            <a:chExt cx="8179156" cy="2372901"/>
          </a:xfrm>
        </p:grpSpPr>
        <p:pic>
          <p:nvPicPr>
            <p:cNvPr id="12" name="Picture 11" descr="Screen Clippi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" b="2695"/>
            <a:stretch/>
          </p:blipFill>
          <p:spPr>
            <a:xfrm>
              <a:off x="340005" y="1398999"/>
              <a:ext cx="8179156" cy="237290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29260" y="1447800"/>
              <a:ext cx="405130" cy="134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18973" y="1397001"/>
            <a:ext cx="3299746" cy="2194560"/>
            <a:chOff x="8718973" y="1397001"/>
            <a:chExt cx="3299746" cy="2194560"/>
          </a:xfrm>
        </p:grpSpPr>
        <p:pic>
          <p:nvPicPr>
            <p:cNvPr id="9" name="Picture 8" descr="Screen Clippi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6" b="1766"/>
            <a:stretch/>
          </p:blipFill>
          <p:spPr>
            <a:xfrm>
              <a:off x="8718973" y="1397001"/>
              <a:ext cx="3299746" cy="219456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757073" y="1463437"/>
              <a:ext cx="405130" cy="134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0005" y="4141367"/>
            <a:ext cx="8192210" cy="2377646"/>
            <a:chOff x="340005" y="4141367"/>
            <a:chExt cx="8192210" cy="2377646"/>
          </a:xfrm>
        </p:grpSpPr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05" y="4141367"/>
              <a:ext cx="8192210" cy="237764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27635" y="4213358"/>
              <a:ext cx="405130" cy="134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718973" y="4164227"/>
            <a:ext cx="3284505" cy="2167993"/>
            <a:chOff x="8718973" y="4164227"/>
            <a:chExt cx="3284505" cy="2167993"/>
          </a:xfrm>
        </p:grpSpPr>
        <p:pic>
          <p:nvPicPr>
            <p:cNvPr id="5" name="Picture 4" descr="Screen Clippi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"/>
            <a:stretch/>
          </p:blipFill>
          <p:spPr>
            <a:xfrm>
              <a:off x="8718973" y="4164227"/>
              <a:ext cx="3284505" cy="2167993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757073" y="4198988"/>
              <a:ext cx="405130" cy="134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79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And mistakes can happen all too easily</a:t>
            </a:r>
          </a:p>
        </p:txBody>
      </p:sp>
      <p:pic>
        <p:nvPicPr>
          <p:cNvPr id="5" name="Picture 4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33" y="1538779"/>
            <a:ext cx="9655377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This is a big worldwide problem</a:t>
            </a:r>
          </a:p>
        </p:txBody>
      </p:sp>
      <p:pic>
        <p:nvPicPr>
          <p:cNvPr id="4" name="Picture 3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63" y="958081"/>
            <a:ext cx="9073237" cy="59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1" y="1550954"/>
            <a:ext cx="12033902" cy="37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29512</TotalTime>
  <Words>1365</Words>
  <Application>Microsoft Office PowerPoint</Application>
  <PresentationFormat>Widescreen</PresentationFormat>
  <Paragraphs>245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Garamond</vt:lpstr>
      <vt:lpstr>Verdana</vt:lpstr>
      <vt:lpstr>Office Theme</vt:lpstr>
      <vt:lpstr>Some of my best friends use spreadsheets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Cork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Palmer, Brendan</dc:creator>
  <cp:lastModifiedBy>Palmer, Brendan</cp:lastModifiedBy>
  <cp:revision>433</cp:revision>
  <dcterms:created xsi:type="dcterms:W3CDTF">2017-09-19T14:19:51Z</dcterms:created>
  <dcterms:modified xsi:type="dcterms:W3CDTF">2019-10-16T09:32:02Z</dcterms:modified>
</cp:coreProperties>
</file>